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6858000" cx="12192000"/>
  <p:notesSz cx="6858000" cy="9144000"/>
  <p:embeddedFontLst>
    <p:embeddedFont>
      <p:font typeface="Raleway ExtraBold"/>
      <p:bold r:id="rId60"/>
      <p:boldItalic r:id="rId61"/>
    </p:embeddedFont>
    <p:embeddedFont>
      <p:font typeface="Arial Black"/>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3" roundtripDataSignature="AMtx7mhnuEm/0RvHdHssLG7NYIZog4ti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8A6191-239D-4CF5-B84B-47347B671A25}">
  <a:tblStyle styleId="{498A6191-239D-4CF5-B84B-47347B671A2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8BD8FCB-82A5-499A-9679-A942E3082023}"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rialBlack-regular.fntdata"/><Relationship Id="rId61" Type="http://schemas.openxmlformats.org/officeDocument/2006/relationships/font" Target="fonts/RalewayExtraBold-boldItalic.fntdata"/><Relationship Id="rId20" Type="http://schemas.openxmlformats.org/officeDocument/2006/relationships/slide" Target="slides/slide13.xml"/><Relationship Id="rId63"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RalewayExtraBold-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63"/>
          <p:cNvSpPr/>
          <p:nvPr>
            <p:ph idx="2" type="pic"/>
          </p:nvPr>
        </p:nvSpPr>
        <p:spPr>
          <a:xfrm>
            <a:off x="5183188" y="987425"/>
            <a:ext cx="6172200" cy="4873625"/>
          </a:xfrm>
          <a:prstGeom prst="rect">
            <a:avLst/>
          </a:prstGeom>
          <a:noFill/>
          <a:ln>
            <a:noFill/>
          </a:ln>
        </p:spPr>
      </p:sp>
      <p:sp>
        <p:nvSpPr>
          <p:cNvPr id="72" name="Google Shape;72;p6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6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6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6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p:cSld name="1_Титульный слайд">
    <p:spTree>
      <p:nvGrpSpPr>
        <p:cNvPr id="88" name="Shape 88"/>
        <p:cNvGrpSpPr/>
        <p:nvPr/>
      </p:nvGrpSpPr>
      <p:grpSpPr>
        <a:xfrm>
          <a:off x="0" y="0"/>
          <a:ext cx="0" cy="0"/>
          <a:chOff x="0" y="0"/>
          <a:chExt cx="0" cy="0"/>
        </a:xfrm>
      </p:grpSpPr>
      <p:sp>
        <p:nvSpPr>
          <p:cNvPr id="89" name="Google Shape;89;p66"/>
          <p:cNvSpPr/>
          <p:nvPr/>
        </p:nvSpPr>
        <p:spPr>
          <a:xfrm>
            <a:off x="-19050" y="1905000"/>
            <a:ext cx="12211050" cy="4953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 name="Google Shape;90;p66"/>
          <p:cNvSpPr/>
          <p:nvPr/>
        </p:nvSpPr>
        <p:spPr>
          <a:xfrm>
            <a:off x="-19050" y="0"/>
            <a:ext cx="12211050" cy="4438650"/>
          </a:xfrm>
          <a:custGeom>
            <a:rect b="b" l="l" r="r" t="t"/>
            <a:pathLst>
              <a:path extrusionOk="0" h="4438650" w="12211050">
                <a:moveTo>
                  <a:pt x="19050" y="0"/>
                </a:moveTo>
                <a:lnTo>
                  <a:pt x="12211050" y="0"/>
                </a:lnTo>
                <a:lnTo>
                  <a:pt x="12211050" y="4438650"/>
                </a:lnTo>
                <a:lnTo>
                  <a:pt x="0" y="3219450"/>
                </a:lnTo>
                <a:lnTo>
                  <a:pt x="19050" y="0"/>
                </a:lnTo>
                <a:close/>
              </a:path>
            </a:pathLst>
          </a:custGeom>
          <a:solidFill>
            <a:srgbClr val="171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66"/>
          <p:cNvSpPr/>
          <p:nvPr/>
        </p:nvSpPr>
        <p:spPr>
          <a:xfrm>
            <a:off x="1085850" y="1009650"/>
            <a:ext cx="10020300" cy="52387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66"/>
          <p:cNvSpPr/>
          <p:nvPr>
            <p:ph idx="2" type="pic"/>
          </p:nvPr>
        </p:nvSpPr>
        <p:spPr>
          <a:xfrm>
            <a:off x="1847850" y="2819400"/>
            <a:ext cx="8496300" cy="280035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bg>
      <p:bgPr>
        <a:blipFill>
          <a:blip r:embed="rId2">
            <a:alphaModFix/>
          </a:blip>
          <a:stretch>
            <a:fillRect/>
          </a:stretch>
        </a:blipFill>
      </p:bgPr>
    </p:bg>
    <p:spTree>
      <p:nvGrpSpPr>
        <p:cNvPr id="94" name="Shape 9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Layout">
  <p:cSld name="Basic Layout">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69"/>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97" name="Google Shape;97;p69"/>
          <p:cNvSpPr txBox="1"/>
          <p:nvPr>
            <p:ph idx="2" type="body"/>
          </p:nvPr>
        </p:nvSpPr>
        <p:spPr>
          <a:xfrm>
            <a:off x="0" y="932723"/>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chemeClr val="dk1"/>
              </a:buClr>
              <a:buSzPts val="1867"/>
              <a:buFont typeface="Arial"/>
              <a:buNone/>
              <a:defRPr b="0" i="0" sz="18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98" name="Google Shape;98;p69"/>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99" name="Google Shape;99;p69"/>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 Layout">
  <p:cSld name="1_Basic Layout">
    <p:bg>
      <p:bgPr>
        <a:solidFill>
          <a:schemeClr val="lt1"/>
        </a:solidFill>
      </p:bgPr>
    </p:bg>
    <p:spTree>
      <p:nvGrpSpPr>
        <p:cNvPr id="100" name="Shape 100"/>
        <p:cNvGrpSpPr/>
        <p:nvPr/>
      </p:nvGrpSpPr>
      <p:grpSpPr>
        <a:xfrm>
          <a:off x="0" y="0"/>
          <a:ext cx="0" cy="0"/>
          <a:chOff x="0" y="0"/>
          <a:chExt cx="0" cy="0"/>
        </a:xfrm>
      </p:grpSpPr>
      <p:sp>
        <p:nvSpPr>
          <p:cNvPr id="101" name="Google Shape;101;p70"/>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2" name="Google Shape;102;p70"/>
          <p:cNvSpPr txBox="1"/>
          <p:nvPr>
            <p:ph idx="2" type="body"/>
          </p:nvPr>
        </p:nvSpPr>
        <p:spPr>
          <a:xfrm>
            <a:off x="0" y="932723"/>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3" name="Google Shape;103;p70"/>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04" name="Google Shape;104;p70"/>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sic Layout">
  <p:cSld name="2_Basic Layout">
    <p:bg>
      <p:bgPr>
        <a:solidFill>
          <a:schemeClr val="lt1"/>
        </a:solidFill>
      </p:bgPr>
    </p:bg>
    <p:spTree>
      <p:nvGrpSpPr>
        <p:cNvPr id="105" name="Shape 105"/>
        <p:cNvGrpSpPr/>
        <p:nvPr/>
      </p:nvGrpSpPr>
      <p:grpSpPr>
        <a:xfrm>
          <a:off x="0" y="0"/>
          <a:ext cx="0" cy="0"/>
          <a:chOff x="0" y="0"/>
          <a:chExt cx="0" cy="0"/>
        </a:xfrm>
      </p:grpSpPr>
      <p:sp>
        <p:nvSpPr>
          <p:cNvPr id="106" name="Google Shape;106;p71"/>
          <p:cNvSpPr txBox="1"/>
          <p:nvPr>
            <p:ph idx="1" type="body"/>
          </p:nvPr>
        </p:nvSpPr>
        <p:spPr>
          <a:xfrm>
            <a:off x="2735627" y="164638"/>
            <a:ext cx="9456373" cy="768085"/>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7" name="Google Shape;107;p71"/>
          <p:cNvSpPr txBox="1"/>
          <p:nvPr>
            <p:ph idx="2" type="body"/>
          </p:nvPr>
        </p:nvSpPr>
        <p:spPr>
          <a:xfrm>
            <a:off x="2735627" y="932723"/>
            <a:ext cx="9456373" cy="384043"/>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8" name="Google Shape;108;p71"/>
          <p:cNvSpPr/>
          <p:nvPr/>
        </p:nvSpPr>
        <p:spPr>
          <a:xfrm>
            <a:off x="0" y="1"/>
            <a:ext cx="2543605" cy="686418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Contents Layout">
  <p:cSld name="Images and Contents Layout">
    <p:spTree>
      <p:nvGrpSpPr>
        <p:cNvPr id="109" name="Shape 109"/>
        <p:cNvGrpSpPr/>
        <p:nvPr/>
      </p:nvGrpSpPr>
      <p:grpSpPr>
        <a:xfrm>
          <a:off x="0" y="0"/>
          <a:ext cx="0" cy="0"/>
          <a:chOff x="0" y="0"/>
          <a:chExt cx="0" cy="0"/>
        </a:xfrm>
      </p:grpSpPr>
      <p:sp>
        <p:nvSpPr>
          <p:cNvPr id="110" name="Google Shape;110;p72"/>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11" name="Google Shape;111;p72"/>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12" name="Google Shape;112;p72"/>
          <p:cNvSpPr/>
          <p:nvPr/>
        </p:nvSpPr>
        <p:spPr>
          <a:xfrm>
            <a:off x="0" y="2276872"/>
            <a:ext cx="12192000" cy="2400267"/>
          </a:xfrm>
          <a:prstGeom prst="rect">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3" name="Google Shape;113;p72"/>
          <p:cNvSpPr/>
          <p:nvPr/>
        </p:nvSpPr>
        <p:spPr>
          <a:xfrm rot="10800000">
            <a:off x="1583392"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4" name="Google Shape;114;p72"/>
          <p:cNvSpPr/>
          <p:nvPr/>
        </p:nvSpPr>
        <p:spPr>
          <a:xfrm rot="10800000">
            <a:off x="4463712"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5" name="Google Shape;115;p72"/>
          <p:cNvSpPr/>
          <p:nvPr/>
        </p:nvSpPr>
        <p:spPr>
          <a:xfrm rot="10800000">
            <a:off x="7344032"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6" name="Google Shape;116;p72"/>
          <p:cNvSpPr/>
          <p:nvPr/>
        </p:nvSpPr>
        <p:spPr>
          <a:xfrm rot="10800000">
            <a:off x="10224348"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7" name="Google Shape;117;p72"/>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8" name="Google Shape;118;p72"/>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9" name="Google Shape;119;p72"/>
          <p:cNvSpPr/>
          <p:nvPr>
            <p:ph idx="3" type="pic"/>
          </p:nvPr>
        </p:nvSpPr>
        <p:spPr>
          <a:xfrm>
            <a:off x="815413" y="2517005"/>
            <a:ext cx="1920000" cy="1920000"/>
          </a:xfrm>
          <a:prstGeom prst="ellipse">
            <a:avLst/>
          </a:prstGeom>
          <a:solidFill>
            <a:srgbClr val="F2F2F2"/>
          </a:solidFill>
          <a:ln>
            <a:noFill/>
          </a:ln>
        </p:spPr>
      </p:sp>
      <p:sp>
        <p:nvSpPr>
          <p:cNvPr id="120" name="Google Shape;120;p72"/>
          <p:cNvSpPr/>
          <p:nvPr>
            <p:ph idx="4" type="pic"/>
          </p:nvPr>
        </p:nvSpPr>
        <p:spPr>
          <a:xfrm>
            <a:off x="3695732" y="2517005"/>
            <a:ext cx="1920000" cy="1920000"/>
          </a:xfrm>
          <a:prstGeom prst="ellipse">
            <a:avLst/>
          </a:prstGeom>
          <a:solidFill>
            <a:srgbClr val="F2F2F2"/>
          </a:solidFill>
          <a:ln>
            <a:noFill/>
          </a:ln>
        </p:spPr>
      </p:sp>
      <p:sp>
        <p:nvSpPr>
          <p:cNvPr id="121" name="Google Shape;121;p72"/>
          <p:cNvSpPr/>
          <p:nvPr>
            <p:ph idx="5" type="pic"/>
          </p:nvPr>
        </p:nvSpPr>
        <p:spPr>
          <a:xfrm>
            <a:off x="6576051" y="2517005"/>
            <a:ext cx="1920000" cy="1920000"/>
          </a:xfrm>
          <a:prstGeom prst="ellipse">
            <a:avLst/>
          </a:prstGeom>
          <a:solidFill>
            <a:srgbClr val="F2F2F2"/>
          </a:solidFill>
          <a:ln>
            <a:noFill/>
          </a:ln>
        </p:spPr>
      </p:sp>
      <p:sp>
        <p:nvSpPr>
          <p:cNvPr id="122" name="Google Shape;122;p72"/>
          <p:cNvSpPr/>
          <p:nvPr>
            <p:ph idx="6" type="pic"/>
          </p:nvPr>
        </p:nvSpPr>
        <p:spPr>
          <a:xfrm>
            <a:off x="9456369" y="2517005"/>
            <a:ext cx="1920000" cy="1920000"/>
          </a:xfrm>
          <a:prstGeom prst="ellipse">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nd Contents Layout">
  <p:cSld name="1_Images and Contents Layout">
    <p:spTree>
      <p:nvGrpSpPr>
        <p:cNvPr id="123" name="Shape 123"/>
        <p:cNvGrpSpPr/>
        <p:nvPr/>
      </p:nvGrpSpPr>
      <p:grpSpPr>
        <a:xfrm>
          <a:off x="0" y="0"/>
          <a:ext cx="0" cy="0"/>
          <a:chOff x="0" y="0"/>
          <a:chExt cx="0" cy="0"/>
        </a:xfrm>
      </p:grpSpPr>
      <p:sp>
        <p:nvSpPr>
          <p:cNvPr id="124" name="Google Shape;124;p73"/>
          <p:cNvSpPr/>
          <p:nvPr/>
        </p:nvSpPr>
        <p:spPr>
          <a:xfrm>
            <a:off x="5231904" y="2276872"/>
            <a:ext cx="5711957" cy="3936437"/>
          </a:xfrm>
          <a:prstGeom prst="rect">
            <a:avLst/>
          </a:prstGeom>
          <a:solidFill>
            <a:srgbClr val="F2F2F2"/>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3F3F3F"/>
              </a:solidFill>
              <a:latin typeface="Arial"/>
              <a:ea typeface="Arial"/>
              <a:cs typeface="Arial"/>
              <a:sym typeface="Arial"/>
            </a:endParaRPr>
          </a:p>
        </p:txBody>
      </p:sp>
      <p:sp>
        <p:nvSpPr>
          <p:cNvPr id="125" name="Google Shape;125;p73"/>
          <p:cNvSpPr/>
          <p:nvPr>
            <p:ph idx="2" type="pic"/>
          </p:nvPr>
        </p:nvSpPr>
        <p:spPr>
          <a:xfrm>
            <a:off x="1103445" y="1412776"/>
            <a:ext cx="4560000" cy="3696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s and Contents Layout">
  <p:cSld name="2_Images and Contents Layout">
    <p:spTree>
      <p:nvGrpSpPr>
        <p:cNvPr id="126" name="Shape 126"/>
        <p:cNvGrpSpPr/>
        <p:nvPr/>
      </p:nvGrpSpPr>
      <p:grpSpPr>
        <a:xfrm>
          <a:off x="0" y="0"/>
          <a:ext cx="0" cy="0"/>
          <a:chOff x="0" y="0"/>
          <a:chExt cx="0" cy="0"/>
        </a:xfrm>
      </p:grpSpPr>
      <p:sp>
        <p:nvSpPr>
          <p:cNvPr id="127" name="Google Shape;127;p74"/>
          <p:cNvSpPr/>
          <p:nvPr>
            <p:ph idx="2" type="pic"/>
          </p:nvPr>
        </p:nvSpPr>
        <p:spPr>
          <a:xfrm>
            <a:off x="0" y="990600"/>
            <a:ext cx="3887755" cy="5867400"/>
          </a:xfrm>
          <a:prstGeom prst="rect">
            <a:avLst/>
          </a:prstGeom>
          <a:solidFill>
            <a:srgbClr val="F2F2F2"/>
          </a:solidFill>
          <a:ln>
            <a:noFill/>
          </a:ln>
        </p:spPr>
      </p:sp>
      <p:sp>
        <p:nvSpPr>
          <p:cNvPr id="128" name="Google Shape;128;p74"/>
          <p:cNvSpPr/>
          <p:nvPr>
            <p:ph idx="3" type="pic"/>
          </p:nvPr>
        </p:nvSpPr>
        <p:spPr>
          <a:xfrm>
            <a:off x="4079776" y="0"/>
            <a:ext cx="8112224" cy="3621021"/>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s and Contents Layout">
  <p:cSld name="3_Images and Contents Layout">
    <p:spTree>
      <p:nvGrpSpPr>
        <p:cNvPr id="129" name="Shape 129"/>
        <p:cNvGrpSpPr/>
        <p:nvPr/>
      </p:nvGrpSpPr>
      <p:grpSpPr>
        <a:xfrm>
          <a:off x="0" y="0"/>
          <a:ext cx="0" cy="0"/>
          <a:chOff x="0" y="0"/>
          <a:chExt cx="0" cy="0"/>
        </a:xfrm>
      </p:grpSpPr>
      <p:sp>
        <p:nvSpPr>
          <p:cNvPr id="130" name="Google Shape;130;p75"/>
          <p:cNvSpPr/>
          <p:nvPr>
            <p:ph idx="2" type="pic"/>
          </p:nvPr>
        </p:nvSpPr>
        <p:spPr>
          <a:xfrm>
            <a:off x="0" y="1013496"/>
            <a:ext cx="3887755" cy="3567632"/>
          </a:xfrm>
          <a:prstGeom prst="rect">
            <a:avLst/>
          </a:prstGeom>
          <a:solidFill>
            <a:srgbClr val="F2F2F2"/>
          </a:solidFill>
          <a:ln>
            <a:noFill/>
          </a:ln>
        </p:spPr>
      </p:sp>
      <p:sp>
        <p:nvSpPr>
          <p:cNvPr id="131" name="Google Shape;131;p75"/>
          <p:cNvSpPr/>
          <p:nvPr>
            <p:ph idx="3" type="pic"/>
          </p:nvPr>
        </p:nvSpPr>
        <p:spPr>
          <a:xfrm>
            <a:off x="8304245" y="0"/>
            <a:ext cx="3887755" cy="4581128"/>
          </a:xfrm>
          <a:prstGeom prst="rect">
            <a:avLst/>
          </a:prstGeom>
          <a:solidFill>
            <a:srgbClr val="F2F2F2"/>
          </a:solidFill>
          <a:ln>
            <a:noFill/>
          </a:ln>
        </p:spPr>
      </p:sp>
      <p:sp>
        <p:nvSpPr>
          <p:cNvPr id="132" name="Google Shape;132;p75"/>
          <p:cNvSpPr/>
          <p:nvPr>
            <p:ph idx="4" type="pic"/>
          </p:nvPr>
        </p:nvSpPr>
        <p:spPr>
          <a:xfrm>
            <a:off x="0" y="4773149"/>
            <a:ext cx="6096000" cy="2084851"/>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133" name="Shape 133"/>
        <p:cNvGrpSpPr/>
        <p:nvPr/>
      </p:nvGrpSpPr>
      <p:grpSpPr>
        <a:xfrm>
          <a:off x="0" y="0"/>
          <a:ext cx="0" cy="0"/>
          <a:chOff x="0" y="0"/>
          <a:chExt cx="0" cy="0"/>
        </a:xfrm>
      </p:grpSpPr>
      <p:sp>
        <p:nvSpPr>
          <p:cNvPr id="134" name="Google Shape;134;p76"/>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35" name="Google Shape;135;p76"/>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36" name="Google Shape;136;p76"/>
          <p:cNvSpPr/>
          <p:nvPr/>
        </p:nvSpPr>
        <p:spPr>
          <a:xfrm>
            <a:off x="595027" y="4101331"/>
            <a:ext cx="2400000" cy="2304000"/>
          </a:xfrm>
          <a:prstGeom prst="rect">
            <a:avLst/>
          </a:prstGeom>
          <a:solidFill>
            <a:schemeClr val="accent2"/>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1600">
              <a:solidFill>
                <a:srgbClr val="3F3F3F"/>
              </a:solidFill>
              <a:latin typeface="Arial"/>
              <a:ea typeface="Arial"/>
              <a:cs typeface="Arial"/>
              <a:sym typeface="Arial"/>
            </a:endParaRPr>
          </a:p>
        </p:txBody>
      </p:sp>
      <p:sp>
        <p:nvSpPr>
          <p:cNvPr id="137" name="Google Shape;137;p76"/>
          <p:cNvSpPr/>
          <p:nvPr/>
        </p:nvSpPr>
        <p:spPr>
          <a:xfrm>
            <a:off x="9196973" y="1700808"/>
            <a:ext cx="2400000" cy="2304000"/>
          </a:xfrm>
          <a:prstGeom prst="rect">
            <a:avLst/>
          </a:prstGeom>
          <a:solidFill>
            <a:schemeClr val="accent3"/>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1600">
              <a:solidFill>
                <a:srgbClr val="3F3F3F"/>
              </a:solidFill>
              <a:latin typeface="Arial"/>
              <a:ea typeface="Arial"/>
              <a:cs typeface="Arial"/>
              <a:sym typeface="Arial"/>
            </a:endParaRPr>
          </a:p>
        </p:txBody>
      </p:sp>
      <p:sp>
        <p:nvSpPr>
          <p:cNvPr id="138" name="Google Shape;138;p76"/>
          <p:cNvSpPr/>
          <p:nvPr>
            <p:ph idx="3" type="pic"/>
          </p:nvPr>
        </p:nvSpPr>
        <p:spPr>
          <a:xfrm>
            <a:off x="595027" y="1700808"/>
            <a:ext cx="2400000" cy="2304000"/>
          </a:xfrm>
          <a:prstGeom prst="rect">
            <a:avLst/>
          </a:prstGeom>
          <a:solidFill>
            <a:srgbClr val="F2F2F2"/>
          </a:solidFill>
          <a:ln>
            <a:noFill/>
          </a:ln>
        </p:spPr>
      </p:sp>
      <p:sp>
        <p:nvSpPr>
          <p:cNvPr id="139" name="Google Shape;139;p76"/>
          <p:cNvSpPr/>
          <p:nvPr>
            <p:ph idx="4" type="pic"/>
          </p:nvPr>
        </p:nvSpPr>
        <p:spPr>
          <a:xfrm>
            <a:off x="9196973" y="4101331"/>
            <a:ext cx="2400000" cy="2304000"/>
          </a:xfrm>
          <a:prstGeom prst="rect">
            <a:avLst/>
          </a:prstGeom>
          <a:solidFill>
            <a:srgbClr val="F2F2F2"/>
          </a:solidFill>
          <a:ln>
            <a:noFill/>
          </a:ln>
        </p:spPr>
      </p:sp>
      <p:sp>
        <p:nvSpPr>
          <p:cNvPr id="140" name="Google Shape;140;p76"/>
          <p:cNvSpPr/>
          <p:nvPr>
            <p:ph idx="5" type="pic"/>
          </p:nvPr>
        </p:nvSpPr>
        <p:spPr>
          <a:xfrm>
            <a:off x="3119669" y="4101331"/>
            <a:ext cx="5952663" cy="2304000"/>
          </a:xfrm>
          <a:prstGeom prst="rect">
            <a:avLst/>
          </a:prstGeom>
          <a:solidFill>
            <a:srgbClr val="F2F2F2"/>
          </a:solidFill>
          <a:ln>
            <a:noFill/>
          </a:ln>
        </p:spPr>
      </p:sp>
      <p:sp>
        <p:nvSpPr>
          <p:cNvPr id="141" name="Google Shape;141;p76"/>
          <p:cNvSpPr/>
          <p:nvPr>
            <p:ph idx="6" type="pic"/>
          </p:nvPr>
        </p:nvSpPr>
        <p:spPr>
          <a:xfrm>
            <a:off x="3119669" y="1700808"/>
            <a:ext cx="5952663" cy="2304000"/>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s and Contents Layout">
  <p:cSld name="5_Images and Contents Layout">
    <p:spTree>
      <p:nvGrpSpPr>
        <p:cNvPr id="142" name="Shape 142"/>
        <p:cNvGrpSpPr/>
        <p:nvPr/>
      </p:nvGrpSpPr>
      <p:grpSpPr>
        <a:xfrm>
          <a:off x="0" y="0"/>
          <a:ext cx="0" cy="0"/>
          <a:chOff x="0" y="0"/>
          <a:chExt cx="0" cy="0"/>
        </a:xfrm>
      </p:grpSpPr>
      <p:sp>
        <p:nvSpPr>
          <p:cNvPr id="143" name="Google Shape;143;p77"/>
          <p:cNvSpPr/>
          <p:nvPr>
            <p:ph idx="2" type="pic"/>
          </p:nvPr>
        </p:nvSpPr>
        <p:spPr>
          <a:xfrm>
            <a:off x="709650" y="480055"/>
            <a:ext cx="4224469" cy="4197085"/>
          </a:xfrm>
          <a:prstGeom prst="rect">
            <a:avLst/>
          </a:prstGeom>
          <a:solidFill>
            <a:srgbClr val="F2F2F2"/>
          </a:solidFill>
          <a:ln>
            <a:noFill/>
          </a:ln>
        </p:spPr>
      </p:sp>
      <p:sp>
        <p:nvSpPr>
          <p:cNvPr id="144" name="Google Shape;144;p77"/>
          <p:cNvSpPr/>
          <p:nvPr>
            <p:ph idx="3" type="pic"/>
          </p:nvPr>
        </p:nvSpPr>
        <p:spPr>
          <a:xfrm>
            <a:off x="5126140" y="480056"/>
            <a:ext cx="6336704" cy="2296105"/>
          </a:xfrm>
          <a:prstGeom prst="rect">
            <a:avLst/>
          </a:prstGeom>
          <a:solidFill>
            <a:srgbClr val="F2F2F2"/>
          </a:solidFill>
          <a:ln>
            <a:noFill/>
          </a:ln>
        </p:spPr>
      </p:sp>
      <p:sp>
        <p:nvSpPr>
          <p:cNvPr id="145" name="Google Shape;145;p77"/>
          <p:cNvSpPr/>
          <p:nvPr>
            <p:ph idx="4" type="pic"/>
          </p:nvPr>
        </p:nvSpPr>
        <p:spPr>
          <a:xfrm>
            <a:off x="5126140" y="2948948"/>
            <a:ext cx="1968000" cy="1728192"/>
          </a:xfrm>
          <a:prstGeom prst="rect">
            <a:avLst/>
          </a:prstGeom>
          <a:solidFill>
            <a:srgbClr val="F2F2F2"/>
          </a:solidFill>
          <a:ln>
            <a:noFill/>
          </a:ln>
        </p:spPr>
      </p:sp>
      <p:sp>
        <p:nvSpPr>
          <p:cNvPr id="146" name="Google Shape;146;p77"/>
          <p:cNvSpPr/>
          <p:nvPr>
            <p:ph idx="5" type="pic"/>
          </p:nvPr>
        </p:nvSpPr>
        <p:spPr>
          <a:xfrm>
            <a:off x="7310492" y="2948948"/>
            <a:ext cx="1968000" cy="1728192"/>
          </a:xfrm>
          <a:prstGeom prst="rect">
            <a:avLst/>
          </a:prstGeom>
          <a:solidFill>
            <a:srgbClr val="F2F2F2"/>
          </a:solidFill>
          <a:ln>
            <a:noFill/>
          </a:ln>
        </p:spPr>
      </p:sp>
      <p:sp>
        <p:nvSpPr>
          <p:cNvPr id="147" name="Google Shape;147;p77"/>
          <p:cNvSpPr/>
          <p:nvPr>
            <p:ph idx="6" type="pic"/>
          </p:nvPr>
        </p:nvSpPr>
        <p:spPr>
          <a:xfrm>
            <a:off x="9494844" y="2948948"/>
            <a:ext cx="1968000" cy="1728192"/>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mages and Contents Layout">
  <p:cSld name="7_Images and Contents Layout">
    <p:spTree>
      <p:nvGrpSpPr>
        <p:cNvPr id="148" name="Shape 148"/>
        <p:cNvGrpSpPr/>
        <p:nvPr/>
      </p:nvGrpSpPr>
      <p:grpSpPr>
        <a:xfrm>
          <a:off x="0" y="0"/>
          <a:ext cx="0" cy="0"/>
          <a:chOff x="0" y="0"/>
          <a:chExt cx="0" cy="0"/>
        </a:xfrm>
      </p:grpSpPr>
      <p:sp>
        <p:nvSpPr>
          <p:cNvPr id="149" name="Google Shape;149;p78"/>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0" name="Google Shape;150;p78"/>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pic>
        <p:nvPicPr>
          <p:cNvPr id="151" name="Google Shape;151;p78"/>
          <p:cNvPicPr preferRelativeResize="0"/>
          <p:nvPr/>
        </p:nvPicPr>
        <p:blipFill rotWithShape="1">
          <a:blip r:embed="rId2">
            <a:alphaModFix/>
          </a:blip>
          <a:srcRect b="0" l="0" r="0" t="0"/>
          <a:stretch/>
        </p:blipFill>
        <p:spPr>
          <a:xfrm>
            <a:off x="4546767" y="2276873"/>
            <a:ext cx="7238124" cy="3966041"/>
          </a:xfrm>
          <a:prstGeom prst="rect">
            <a:avLst/>
          </a:prstGeom>
          <a:noFill/>
          <a:ln>
            <a:noFill/>
          </a:ln>
        </p:spPr>
      </p:pic>
      <p:sp>
        <p:nvSpPr>
          <p:cNvPr id="152" name="Google Shape;152;p78"/>
          <p:cNvSpPr/>
          <p:nvPr>
            <p:ph idx="3" type="pic"/>
          </p:nvPr>
        </p:nvSpPr>
        <p:spPr>
          <a:xfrm>
            <a:off x="5705875" y="2485912"/>
            <a:ext cx="4832891" cy="3124239"/>
          </a:xfrm>
          <a:prstGeom prst="rect">
            <a:avLst/>
          </a:prstGeom>
          <a:solidFill>
            <a:srgbClr val="F2F2F2"/>
          </a:solidFill>
          <a:ln>
            <a:noFill/>
          </a:ln>
        </p:spPr>
      </p:sp>
      <p:sp>
        <p:nvSpPr>
          <p:cNvPr id="153" name="Google Shape;153;p78"/>
          <p:cNvSpPr/>
          <p:nvPr/>
        </p:nvSpPr>
        <p:spPr>
          <a:xfrm>
            <a:off x="4037371" y="1"/>
            <a:ext cx="4128459" cy="60959"/>
          </a:xfrm>
          <a:prstGeom prst="rect">
            <a:avLst/>
          </a:prstGeom>
          <a:solidFill>
            <a:srgbClr val="EB49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54" name="Google Shape;154;p78"/>
          <p:cNvSpPr/>
          <p:nvPr/>
        </p:nvSpPr>
        <p:spPr>
          <a:xfrm>
            <a:off x="0" y="6753308"/>
            <a:ext cx="12192000" cy="110875"/>
          </a:xfrm>
          <a:prstGeom prst="rect">
            <a:avLst/>
          </a:prstGeom>
          <a:solidFill>
            <a:srgbClr val="EB49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Images and Contents Layout">
  <p:cSld name="8_Images and Contents Layout">
    <p:spTree>
      <p:nvGrpSpPr>
        <p:cNvPr id="155" name="Shape 155"/>
        <p:cNvGrpSpPr/>
        <p:nvPr/>
      </p:nvGrpSpPr>
      <p:grpSpPr>
        <a:xfrm>
          <a:off x="0" y="0"/>
          <a:ext cx="0" cy="0"/>
          <a:chOff x="0" y="0"/>
          <a:chExt cx="0" cy="0"/>
        </a:xfrm>
      </p:grpSpPr>
      <p:sp>
        <p:nvSpPr>
          <p:cNvPr id="156" name="Google Shape;156;p79"/>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7" name="Google Shape;157;p79"/>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pic>
        <p:nvPicPr>
          <p:cNvPr descr="D:\Fullppt\005-PNG이미지\모니터.png" id="158" name="Google Shape;158;p79"/>
          <p:cNvPicPr preferRelativeResize="0"/>
          <p:nvPr/>
        </p:nvPicPr>
        <p:blipFill rotWithShape="1">
          <a:blip r:embed="rId2">
            <a:alphaModFix/>
          </a:blip>
          <a:srcRect b="0" l="0" r="0" t="0"/>
          <a:stretch/>
        </p:blipFill>
        <p:spPr>
          <a:xfrm>
            <a:off x="776400" y="1815747"/>
            <a:ext cx="3360373" cy="3350541"/>
          </a:xfrm>
          <a:prstGeom prst="rect">
            <a:avLst/>
          </a:prstGeom>
          <a:noFill/>
          <a:ln>
            <a:noFill/>
          </a:ln>
        </p:spPr>
      </p:pic>
      <p:pic>
        <p:nvPicPr>
          <p:cNvPr descr="D:\Fullppt\005-PNG이미지\모니터.png" id="159" name="Google Shape;159;p79"/>
          <p:cNvPicPr preferRelativeResize="0"/>
          <p:nvPr/>
        </p:nvPicPr>
        <p:blipFill rotWithShape="1">
          <a:blip r:embed="rId2">
            <a:alphaModFix/>
          </a:blip>
          <a:srcRect b="0" l="0" r="0" t="0"/>
          <a:stretch/>
        </p:blipFill>
        <p:spPr>
          <a:xfrm>
            <a:off x="4406826" y="1815747"/>
            <a:ext cx="3360373" cy="3350541"/>
          </a:xfrm>
          <a:prstGeom prst="rect">
            <a:avLst/>
          </a:prstGeom>
          <a:noFill/>
          <a:ln>
            <a:noFill/>
          </a:ln>
        </p:spPr>
      </p:pic>
      <p:pic>
        <p:nvPicPr>
          <p:cNvPr descr="D:\Fullppt\005-PNG이미지\모니터.png" id="160" name="Google Shape;160;p79"/>
          <p:cNvPicPr preferRelativeResize="0"/>
          <p:nvPr/>
        </p:nvPicPr>
        <p:blipFill rotWithShape="1">
          <a:blip r:embed="rId2">
            <a:alphaModFix/>
          </a:blip>
          <a:srcRect b="0" l="0" r="0" t="0"/>
          <a:stretch/>
        </p:blipFill>
        <p:spPr>
          <a:xfrm>
            <a:off x="8037251" y="1815747"/>
            <a:ext cx="3360373" cy="3350541"/>
          </a:xfrm>
          <a:prstGeom prst="rect">
            <a:avLst/>
          </a:prstGeom>
          <a:noFill/>
          <a:ln>
            <a:noFill/>
          </a:ln>
        </p:spPr>
      </p:pic>
      <p:sp>
        <p:nvSpPr>
          <p:cNvPr id="161" name="Google Shape;161;p79"/>
          <p:cNvSpPr/>
          <p:nvPr>
            <p:ph idx="3" type="pic"/>
          </p:nvPr>
        </p:nvSpPr>
        <p:spPr>
          <a:xfrm>
            <a:off x="909901" y="1957962"/>
            <a:ext cx="3073864" cy="2080028"/>
          </a:xfrm>
          <a:prstGeom prst="rect">
            <a:avLst/>
          </a:prstGeom>
          <a:solidFill>
            <a:srgbClr val="F2F2F2"/>
          </a:solidFill>
          <a:ln>
            <a:noFill/>
          </a:ln>
        </p:spPr>
      </p:sp>
      <p:sp>
        <p:nvSpPr>
          <p:cNvPr id="162" name="Google Shape;162;p79"/>
          <p:cNvSpPr/>
          <p:nvPr>
            <p:ph idx="4" type="pic"/>
          </p:nvPr>
        </p:nvSpPr>
        <p:spPr>
          <a:xfrm>
            <a:off x="4539561" y="1957962"/>
            <a:ext cx="3073864" cy="2080028"/>
          </a:xfrm>
          <a:prstGeom prst="rect">
            <a:avLst/>
          </a:prstGeom>
          <a:solidFill>
            <a:srgbClr val="F2F2F2"/>
          </a:solidFill>
          <a:ln>
            <a:noFill/>
          </a:ln>
        </p:spPr>
      </p:sp>
      <p:sp>
        <p:nvSpPr>
          <p:cNvPr id="163" name="Google Shape;163;p79"/>
          <p:cNvSpPr/>
          <p:nvPr>
            <p:ph idx="5" type="pic"/>
          </p:nvPr>
        </p:nvSpPr>
        <p:spPr>
          <a:xfrm>
            <a:off x="8169221" y="1957962"/>
            <a:ext cx="3073864" cy="2080028"/>
          </a:xfrm>
          <a:prstGeom prst="rect">
            <a:avLst/>
          </a:prstGeom>
          <a:solidFill>
            <a:srgbClr val="F2F2F2"/>
          </a:solidFill>
          <a:ln>
            <a:noFill/>
          </a:ln>
        </p:spPr>
      </p:sp>
      <p:sp>
        <p:nvSpPr>
          <p:cNvPr id="164" name="Google Shape;164;p79"/>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65" name="Google Shape;165;p79"/>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s and Contents Layout">
  <p:cSld name="9_Images and Contents Layout">
    <p:spTree>
      <p:nvGrpSpPr>
        <p:cNvPr id="166" name="Shape 166"/>
        <p:cNvGrpSpPr/>
        <p:nvPr/>
      </p:nvGrpSpPr>
      <p:grpSpPr>
        <a:xfrm>
          <a:off x="0" y="0"/>
          <a:ext cx="0" cy="0"/>
          <a:chOff x="0" y="0"/>
          <a:chExt cx="0" cy="0"/>
        </a:xfrm>
      </p:grpSpPr>
      <p:sp>
        <p:nvSpPr>
          <p:cNvPr id="167" name="Google Shape;167;p80"/>
          <p:cNvSpPr/>
          <p:nvPr>
            <p:ph idx="2" type="pic"/>
          </p:nvPr>
        </p:nvSpPr>
        <p:spPr>
          <a:xfrm>
            <a:off x="0" y="0"/>
            <a:ext cx="12192000" cy="4101075"/>
          </a:xfrm>
          <a:prstGeom prst="rect">
            <a:avLst/>
          </a:prstGeom>
          <a:solidFill>
            <a:srgbClr val="D8D8D8"/>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ets layout">
  <p:cSld name="icon sets layout">
    <p:spTree>
      <p:nvGrpSpPr>
        <p:cNvPr id="168" name="Shape 168"/>
        <p:cNvGrpSpPr/>
        <p:nvPr/>
      </p:nvGrpSpPr>
      <p:grpSpPr>
        <a:xfrm>
          <a:off x="0" y="0"/>
          <a:ext cx="0" cy="0"/>
          <a:chOff x="0" y="0"/>
          <a:chExt cx="0" cy="0"/>
        </a:xfrm>
      </p:grpSpPr>
      <p:sp>
        <p:nvSpPr>
          <p:cNvPr id="169" name="Google Shape;169;p81"/>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grpSp>
        <p:nvGrpSpPr>
          <p:cNvPr id="170" name="Google Shape;170;p81"/>
          <p:cNvGrpSpPr/>
          <p:nvPr/>
        </p:nvGrpSpPr>
        <p:grpSpPr>
          <a:xfrm>
            <a:off x="472011" y="1508786"/>
            <a:ext cx="3799787" cy="4865561"/>
            <a:chOff x="354008" y="1131589"/>
            <a:chExt cx="2849840" cy="3649171"/>
          </a:xfrm>
        </p:grpSpPr>
        <p:sp>
          <p:nvSpPr>
            <p:cNvPr id="171" name="Google Shape;171;p81"/>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72" name="Google Shape;172;p81"/>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73" name="Google Shape;173;p81"/>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6" name="Shape 26"/>
        <p:cNvGrpSpPr/>
        <p:nvPr/>
      </p:nvGrpSpPr>
      <p:grpSpPr>
        <a:xfrm>
          <a:off x="0" y="0"/>
          <a:ext cx="0" cy="0"/>
          <a:chOff x="0" y="0"/>
          <a:chExt cx="0" cy="0"/>
        </a:xfrm>
      </p:grpSpPr>
      <p:sp>
        <p:nvSpPr>
          <p:cNvPr id="27" name="Google Shape;27;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6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4.pn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www.analyticsvidhya.com/wp-content/uploads/2015/02/Outlier.png" TargetMode="Externa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data-flair.training/blogs/advantages-and-disadvantages-of-machine-learning/" TargetMode="External"/><Relationship Id="rId4" Type="http://schemas.openxmlformats.org/officeDocument/2006/relationships/hyperlink" Target="https://www.youtube.com/watch?v=9f-GarcDY58" TargetMode="External"/><Relationship Id="rId5" Type="http://schemas.openxmlformats.org/officeDocument/2006/relationships/hyperlink" Target="https://www.youtube.com/watch?v=GwIo3gDZCVQ" TargetMode="External"/><Relationship Id="rId6" Type="http://schemas.openxmlformats.org/officeDocument/2006/relationships/hyperlink" Target="https://www.analyticsvidhya.com/blog/2016/01/guide-data-exploration/" TargetMode="External"/><Relationship Id="rId7" Type="http://schemas.openxmlformats.org/officeDocument/2006/relationships/hyperlink" Target="https://towardsdatascience.com/exploratory-data-analysis-8fc1cb20fd15" TargetMode="External"/><Relationship Id="rId8" Type="http://schemas.openxmlformats.org/officeDocument/2006/relationships/hyperlink" Target="https://towardsdatascience.com/a-gentle-introduction-to-exploratory-data-analysis-f11d843b818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
          <p:cNvSpPr/>
          <p:nvPr/>
        </p:nvSpPr>
        <p:spPr>
          <a:xfrm>
            <a:off x="-4421" y="5427341"/>
            <a:ext cx="12196420" cy="15185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
          <p:cNvSpPr/>
          <p:nvPr/>
        </p:nvSpPr>
        <p:spPr>
          <a:xfrm>
            <a:off x="302197" y="5901985"/>
            <a:ext cx="45719" cy="613881"/>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
          <p:cNvSpPr txBox="1"/>
          <p:nvPr/>
        </p:nvSpPr>
        <p:spPr>
          <a:xfrm>
            <a:off x="8763000" y="65087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rgbClr val="888888"/>
              </a:solidFill>
              <a:latin typeface="Calibri"/>
              <a:ea typeface="Calibri"/>
              <a:cs typeface="Calibri"/>
              <a:sym typeface="Calibri"/>
            </a:endParaRPr>
          </a:p>
        </p:txBody>
      </p:sp>
      <p:sp>
        <p:nvSpPr>
          <p:cNvPr id="181" name="Google Shape;181;p1"/>
          <p:cNvSpPr/>
          <p:nvPr/>
        </p:nvSpPr>
        <p:spPr>
          <a:xfrm flipH="1" rot="10800000">
            <a:off x="9506857" y="5939880"/>
            <a:ext cx="1291772" cy="1157606"/>
          </a:xfrm>
          <a:prstGeom prst="rtTriangle">
            <a:avLst/>
          </a:prstGeom>
          <a:solidFill>
            <a:srgbClr val="F2F2F2">
              <a:alpha val="1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aphicFrame>
        <p:nvGraphicFramePr>
          <p:cNvPr descr="Logoof CU" id="182" name="Google Shape;182;p1"/>
          <p:cNvGraphicFramePr/>
          <p:nvPr/>
        </p:nvGraphicFramePr>
        <p:xfrm>
          <a:off x="76788" y="3121720"/>
          <a:ext cx="3303056" cy="3148059"/>
        </p:xfrm>
        <a:graphic>
          <a:graphicData uri="http://schemas.openxmlformats.org/presentationml/2006/ole">
            <mc:AlternateContent>
              <mc:Choice Requires="v">
                <p:oleObj r:id="rId4" imgH="3148059" imgW="3303056" progId="" spid="_x0000_s1">
                  <p:embed/>
                </p:oleObj>
              </mc:Choice>
              <mc:Fallback>
                <p:oleObj r:id="rId5" imgH="3148059" imgW="3303056" progId="">
                  <p:embed/>
                  <p:pic>
                    <p:nvPicPr>
                      <p:cNvPr id="182" name="Google Shape;182;p1"/>
                      <p:cNvPicPr preferRelativeResize="0"/>
                      <p:nvPr/>
                    </p:nvPicPr>
                    <p:blipFill rotWithShape="1">
                      <a:blip r:embed="rId6">
                        <a:alphaModFix/>
                      </a:blip>
                      <a:srcRect b="0" l="0" r="0" t="0"/>
                      <a:stretch/>
                    </p:blipFill>
                    <p:spPr>
                      <a:xfrm>
                        <a:off x="76788" y="3121720"/>
                        <a:ext cx="3303056" cy="3148059"/>
                      </a:xfrm>
                      <a:prstGeom prst="rect">
                        <a:avLst/>
                      </a:prstGeom>
                      <a:noFill/>
                      <a:ln>
                        <a:noFill/>
                      </a:ln>
                    </p:spPr>
                  </p:pic>
                </p:oleObj>
              </mc:Fallback>
            </mc:AlternateContent>
          </a:graphicData>
        </a:graphic>
      </p:graphicFrame>
      <p:sp>
        <p:nvSpPr>
          <p:cNvPr id="183" name="Google Shape;183;p1"/>
          <p:cNvSpPr/>
          <p:nvPr/>
        </p:nvSpPr>
        <p:spPr>
          <a:xfrm flipH="1">
            <a:off x="7045437" y="-64960"/>
            <a:ext cx="5146562" cy="5852440"/>
          </a:xfrm>
          <a:prstGeom prst="rtTriangle">
            <a:avLst/>
          </a:prstGeom>
          <a:solidFill>
            <a:srgbClr val="F2F2F2">
              <a:alpha val="1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4" name="Google Shape;184;p1"/>
          <p:cNvSpPr/>
          <p:nvPr/>
        </p:nvSpPr>
        <p:spPr>
          <a:xfrm>
            <a:off x="2124074" y="2025525"/>
            <a:ext cx="6829425" cy="1580679"/>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handigarh University" id="185" name="Google Shape;185;p1"/>
          <p:cNvPicPr preferRelativeResize="0"/>
          <p:nvPr/>
        </p:nvPicPr>
        <p:blipFill rotWithShape="1">
          <a:blip r:embed="rId7">
            <a:alphaModFix/>
          </a:blip>
          <a:srcRect b="0" l="0" r="0" t="0"/>
          <a:stretch/>
        </p:blipFill>
        <p:spPr>
          <a:xfrm>
            <a:off x="12104" y="24501"/>
            <a:ext cx="3859753" cy="1538254"/>
          </a:xfrm>
          <a:prstGeom prst="rect">
            <a:avLst/>
          </a:prstGeom>
          <a:noFill/>
          <a:ln>
            <a:noFill/>
          </a:ln>
        </p:spPr>
      </p:pic>
      <p:sp>
        <p:nvSpPr>
          <p:cNvPr id="186" name="Google Shape;186;p1"/>
          <p:cNvSpPr/>
          <p:nvPr/>
        </p:nvSpPr>
        <p:spPr>
          <a:xfrm flipH="1">
            <a:off x="9829797" y="5333999"/>
            <a:ext cx="2366623" cy="1600201"/>
          </a:xfrm>
          <a:prstGeom prst="rtTriangl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1"/>
          <p:cNvSpPr txBox="1"/>
          <p:nvPr/>
        </p:nvSpPr>
        <p:spPr>
          <a:xfrm>
            <a:off x="6903785" y="6269779"/>
            <a:ext cx="492860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000" u="none" cap="none" strike="noStrike">
                <a:solidFill>
                  <a:srgbClr val="595959"/>
                </a:solidFill>
                <a:latin typeface="Arial"/>
                <a:ea typeface="Arial"/>
                <a:cs typeface="Arial"/>
                <a:sym typeface="Arial"/>
              </a:rPr>
              <a:t>DISCOVER . </a:t>
            </a:r>
            <a:r>
              <a:rPr b="1" i="0" lang="en-IN" sz="2000" u="none" cap="none" strike="noStrike">
                <a:solidFill>
                  <a:srgbClr val="C00000"/>
                </a:solidFill>
                <a:latin typeface="Arial"/>
                <a:ea typeface="Arial"/>
                <a:cs typeface="Arial"/>
                <a:sym typeface="Arial"/>
              </a:rPr>
              <a:t>LEARN</a:t>
            </a:r>
            <a:r>
              <a:rPr b="1" i="0" lang="en-IN" sz="2000" u="none" cap="none" strike="noStrike">
                <a:solidFill>
                  <a:srgbClr val="595959"/>
                </a:solidFill>
                <a:latin typeface="Arial"/>
                <a:ea typeface="Arial"/>
                <a:cs typeface="Arial"/>
                <a:sym typeface="Arial"/>
              </a:rPr>
              <a:t> . EMPOWER</a:t>
            </a:r>
            <a:endParaRPr b="1" i="0" sz="12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188" name="Google Shape;188;p1"/>
          <p:cNvSpPr/>
          <p:nvPr/>
        </p:nvSpPr>
        <p:spPr>
          <a:xfrm>
            <a:off x="6885780" y="6310933"/>
            <a:ext cx="45719" cy="37062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1"/>
          <p:cNvSpPr txBox="1"/>
          <p:nvPr/>
        </p:nvSpPr>
        <p:spPr>
          <a:xfrm>
            <a:off x="3871857" y="6296559"/>
            <a:ext cx="18307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 </a:t>
            </a:r>
            <a:endParaRPr/>
          </a:p>
        </p:txBody>
      </p:sp>
      <p:sp>
        <p:nvSpPr>
          <p:cNvPr id="190" name="Google Shape;190;p1"/>
          <p:cNvSpPr txBox="1"/>
          <p:nvPr/>
        </p:nvSpPr>
        <p:spPr>
          <a:xfrm>
            <a:off x="2399840" y="1150785"/>
            <a:ext cx="9063318" cy="855311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IN" sz="3200" u="none">
                <a:solidFill>
                  <a:schemeClr val="dk1"/>
                </a:solidFill>
                <a:latin typeface="Arial Black"/>
                <a:ea typeface="Arial Black"/>
                <a:cs typeface="Arial Black"/>
                <a:sym typeface="Arial Black"/>
              </a:rPr>
              <a:t>University Institute of Engineering</a:t>
            </a:r>
            <a:endParaRPr/>
          </a:p>
          <a:p>
            <a:pPr indent="0" lvl="0" marL="0" marR="0" rtl="0" algn="ctr">
              <a:lnSpc>
                <a:spcPct val="90000"/>
              </a:lnSpc>
              <a:spcBef>
                <a:spcPts val="1120"/>
              </a:spcBef>
              <a:spcAft>
                <a:spcPts val="0"/>
              </a:spcAft>
              <a:buNone/>
            </a:pPr>
            <a:r>
              <a:rPr b="1" lang="en-IN" sz="3200" u="none">
                <a:solidFill>
                  <a:schemeClr val="dk1"/>
                </a:solidFill>
                <a:latin typeface="Arial Black"/>
                <a:ea typeface="Arial Black"/>
                <a:cs typeface="Arial Black"/>
                <a:sym typeface="Arial Black"/>
              </a:rPr>
              <a:t>DEPARTMENT OF COMPUTER SCIENCE &amp; ENGINEERING</a:t>
            </a:r>
            <a:endParaRPr/>
          </a:p>
          <a:p>
            <a:pPr indent="0" lvl="0" marL="0" marR="0" rtl="0" algn="ctr">
              <a:lnSpc>
                <a:spcPct val="90000"/>
              </a:lnSpc>
              <a:spcBef>
                <a:spcPts val="1120"/>
              </a:spcBef>
              <a:spcAft>
                <a:spcPts val="0"/>
              </a:spcAft>
              <a:buNone/>
            </a:pPr>
            <a:r>
              <a:rPr b="0" lang="en-IN" sz="2800" u="none">
                <a:solidFill>
                  <a:schemeClr val="dk1"/>
                </a:solidFill>
                <a:latin typeface="Times New Roman"/>
                <a:ea typeface="Times New Roman"/>
                <a:cs typeface="Times New Roman"/>
                <a:sym typeface="Times New Roman"/>
              </a:rPr>
              <a:t>Bachelor of Engineering (Computer Science &amp; Engineering) </a:t>
            </a:r>
            <a:endParaRPr/>
          </a:p>
          <a:p>
            <a:pPr indent="0" lvl="0" marL="0" marR="0" rtl="0" algn="ctr">
              <a:lnSpc>
                <a:spcPct val="90000"/>
              </a:lnSpc>
              <a:spcBef>
                <a:spcPts val="980"/>
              </a:spcBef>
              <a:spcAft>
                <a:spcPts val="0"/>
              </a:spcAft>
              <a:buNone/>
            </a:pPr>
            <a:r>
              <a:rPr b="0" lang="en-IN" sz="2800" u="none">
                <a:solidFill>
                  <a:schemeClr val="dk1"/>
                </a:solidFill>
                <a:latin typeface="Times New Roman"/>
                <a:ea typeface="Times New Roman"/>
                <a:cs typeface="Times New Roman"/>
                <a:sym typeface="Times New Roman"/>
              </a:rPr>
              <a:t>Subject Name : Machine Learning</a:t>
            </a:r>
            <a:endParaRPr b="0" sz="2800" u="none">
              <a:solidFill>
                <a:schemeClr val="dk1"/>
              </a:solidFill>
              <a:latin typeface="Times New Roman"/>
              <a:ea typeface="Times New Roman"/>
              <a:cs typeface="Times New Roman"/>
              <a:sym typeface="Times New Roman"/>
            </a:endParaRPr>
          </a:p>
          <a:p>
            <a:pPr indent="0" lvl="0" marL="0" marR="0" rtl="0" algn="ctr">
              <a:lnSpc>
                <a:spcPct val="90000"/>
              </a:lnSpc>
              <a:spcBef>
                <a:spcPts val="980"/>
              </a:spcBef>
              <a:spcAft>
                <a:spcPts val="0"/>
              </a:spcAft>
              <a:buNone/>
            </a:pPr>
            <a:r>
              <a:rPr b="0" lang="en-IN" sz="2800" u="none">
                <a:solidFill>
                  <a:schemeClr val="dk1"/>
                </a:solidFill>
                <a:latin typeface="Times New Roman"/>
                <a:ea typeface="Times New Roman"/>
                <a:cs typeface="Times New Roman"/>
                <a:sym typeface="Times New Roman"/>
              </a:rPr>
              <a:t>Subject Code: CST-316</a:t>
            </a:r>
            <a:endParaRPr b="0" sz="2800" u="none">
              <a:solidFill>
                <a:schemeClr val="dk1"/>
              </a:solidFill>
              <a:latin typeface="Times New Roman"/>
              <a:ea typeface="Times New Roman"/>
              <a:cs typeface="Times New Roman"/>
              <a:sym typeface="Times New Roman"/>
            </a:endParaRPr>
          </a:p>
          <a:p>
            <a:pPr indent="0" lvl="0" marL="0" marR="0" rtl="0" algn="ctr">
              <a:lnSpc>
                <a:spcPct val="90000"/>
              </a:lnSpc>
              <a:spcBef>
                <a:spcPts val="980"/>
              </a:spcBef>
              <a:spcAft>
                <a:spcPts val="0"/>
              </a:spcAft>
              <a:buNone/>
            </a:pPr>
            <a:r>
              <a:rPr b="1" lang="en-IN" sz="3200" u="none">
                <a:solidFill>
                  <a:srgbClr val="262626"/>
                </a:solidFill>
                <a:latin typeface="Times New Roman"/>
                <a:ea typeface="Times New Roman"/>
                <a:cs typeface="Times New Roman"/>
                <a:sym typeface="Times New Roman"/>
              </a:rPr>
              <a:t>Topic: Exploratory Data Analysis</a:t>
            </a:r>
            <a:endParaRPr/>
          </a:p>
          <a:p>
            <a:pPr indent="0" lvl="0" marL="0" marR="0" rtl="0" algn="ctr">
              <a:lnSpc>
                <a:spcPct val="90000"/>
              </a:lnSpc>
              <a:spcBef>
                <a:spcPts val="1120"/>
              </a:spcBef>
              <a:spcAft>
                <a:spcPts val="0"/>
              </a:spcAft>
              <a:buNone/>
            </a:pPr>
            <a:r>
              <a:rPr b="1" lang="en-IN" sz="3200" u="none">
                <a:solidFill>
                  <a:srgbClr val="262626"/>
                </a:solidFill>
                <a:latin typeface="Times New Roman"/>
                <a:ea typeface="Times New Roman"/>
                <a:cs typeface="Times New Roman"/>
                <a:sym typeface="Times New Roman"/>
              </a:rPr>
              <a:t>Lecture-1.2</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rPr b="1" lang="en-IN" sz="3200" u="none">
                <a:solidFill>
                  <a:srgbClr val="262626"/>
                </a:solidFill>
                <a:latin typeface="Times New Roman"/>
                <a:ea typeface="Times New Roman"/>
                <a:cs typeface="Times New Roman"/>
                <a:sym typeface="Times New Roman"/>
              </a:rPr>
              <a:t>By : Baljeet Kaur Nagra</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rPr b="1" lang="en-IN" sz="3200" u="none">
                <a:solidFill>
                  <a:srgbClr val="262626"/>
                </a:solidFill>
                <a:latin typeface="Times New Roman"/>
                <a:ea typeface="Times New Roman"/>
                <a:cs typeface="Times New Roman"/>
                <a:sym typeface="Times New Roman"/>
              </a:rPr>
              <a:t> </a:t>
            </a:r>
            <a:endParaRPr/>
          </a:p>
          <a:p>
            <a:pPr indent="0" lvl="0" marL="0" marR="0" rtl="0" algn="l">
              <a:spcBef>
                <a:spcPts val="1120"/>
              </a:spcBef>
              <a:spcAft>
                <a:spcPts val="0"/>
              </a:spcAft>
              <a:buNone/>
            </a:pPr>
            <a:r>
              <a:t/>
            </a:r>
            <a:endParaRPr b="0" sz="1600" u="none">
              <a:solidFill>
                <a:schemeClr val="dk1"/>
              </a:solidFill>
              <a:latin typeface="Raleway ExtraBold"/>
              <a:ea typeface="Raleway ExtraBold"/>
              <a:cs typeface="Raleway ExtraBold"/>
              <a:sym typeface="Raleway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Quantitative Data</a:t>
            </a:r>
            <a:endParaRPr b="1"/>
          </a:p>
        </p:txBody>
      </p:sp>
      <p:sp>
        <p:nvSpPr>
          <p:cNvPr id="272" name="Google Shape;272;p10"/>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“Quantitative data” is data that is expressed with numbers.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Quantitative data is data which can be put into categories, measured, or ranked.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Length, weight, age, cost, rating scales, are all examples of quantitative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Quantitative data can be represented visually in graphs and tables and be statistically analysed.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questionnaires collect quantitative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quantitative data that describes the cup of coffee is that it is 12 ounces, 150 degrees Fahrenheit, and costs $1.50.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are two types of quantitative data: discrete and continuous.</a:t>
            </a:r>
            <a:endParaRPr/>
          </a:p>
        </p:txBody>
      </p:sp>
      <p:sp>
        <p:nvSpPr>
          <p:cNvPr id="273" name="Google Shape;27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Nominal and Ordinal Data</a:t>
            </a:r>
            <a:endParaRPr b="1"/>
          </a:p>
        </p:txBody>
      </p:sp>
      <p:sp>
        <p:nvSpPr>
          <p:cNvPr id="279" name="Google Shape;279;p11"/>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Nominal data </a:t>
            </a:r>
            <a:r>
              <a:rPr lang="en-IN" sz="2400">
                <a:latin typeface="Times New Roman"/>
                <a:ea typeface="Times New Roman"/>
                <a:cs typeface="Times New Roman"/>
                <a:sym typeface="Times New Roman"/>
              </a:rPr>
              <a:t>is defined as data that is used for naming or labelling variables, without any quantitative value.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is sometimes called “named” data - a meaning coined from the word nominal.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is usually no intrinsic ordering to nominal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example, Race is a nominal variable having a number of categories, but there is no specific way to order from highest to lowest and vice versa.</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Ordinal data </a:t>
            </a:r>
            <a:r>
              <a:rPr lang="en-IN" sz="2400">
                <a:latin typeface="Times New Roman"/>
                <a:ea typeface="Times New Roman"/>
                <a:cs typeface="Times New Roman"/>
                <a:sym typeface="Times New Roman"/>
              </a:rPr>
              <a:t>is a type of categorical data with an order.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variables in ordinal data are listed in an ordered manner.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ordinal variables are usually numbered, so as to indicate the order of the list.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However, the numbers are not mathematically measured or determined but are merely assigned as labels for opinions.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80" name="Google Shape;28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Discrete and Continuous Data</a:t>
            </a:r>
            <a:endParaRPr b="1"/>
          </a:p>
        </p:txBody>
      </p:sp>
      <p:sp>
        <p:nvSpPr>
          <p:cNvPr id="286" name="Google Shape;286;p1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Discrete data </a:t>
            </a:r>
            <a:r>
              <a:rPr lang="en-IN" sz="2400">
                <a:latin typeface="Times New Roman"/>
                <a:ea typeface="Times New Roman"/>
                <a:cs typeface="Times New Roman"/>
                <a:sym typeface="Times New Roman"/>
              </a:rPr>
              <a:t>involves round, concrete numbers that are determined by counting.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you collect a set of round, defined numbers, they would fall in place on a graph something like those on the left.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Discrete data relates to individual, countable items.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Continuous data </a:t>
            </a:r>
            <a:r>
              <a:rPr lang="en-IN" sz="2400">
                <a:latin typeface="Times New Roman"/>
                <a:ea typeface="Times New Roman"/>
                <a:cs typeface="Times New Roman"/>
                <a:sym typeface="Times New Roman"/>
              </a:rPr>
              <a:t>involves complex numbers that are measured across a specific time interval.</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you measure a certain stream of data with a complex range of results, these findings would be charted with a line as a range of data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Continuous data relates to change over time, involving concepts that are not simply countable but require detailed measurements.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87" name="Google Shape;28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Exploratory Data Analysis -EDA</a:t>
            </a:r>
            <a:endParaRPr b="1"/>
          </a:p>
        </p:txBody>
      </p:sp>
      <p:sp>
        <p:nvSpPr>
          <p:cNvPr id="293" name="Google Shape;293;p13"/>
          <p:cNvSpPr txBox="1"/>
          <p:nvPr>
            <p:ph idx="1" type="body"/>
          </p:nvPr>
        </p:nvSpPr>
        <p:spPr>
          <a:xfrm>
            <a:off x="438149" y="1037230"/>
            <a:ext cx="11367407" cy="579854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Exploratory Data Analysis: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1. Steps of Data Exploration and Preparation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2. Missing Value Treatment </a:t>
            </a:r>
            <a:endParaRPr sz="24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Why missing value treatment is required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Why data has missing values?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Which are the methods to treat missing value ?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3. Techniques of Outlier Detection and Treatment </a:t>
            </a:r>
            <a:endParaRPr sz="24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an outlier, its types and causes? </a:t>
            </a:r>
            <a:endParaRPr sz="20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the impact of outliers on dataset ?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How to detect and remove outlier ?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4. The Art of Feature Engineering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Feature Engineering and its process ?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Variable Transformation and when it should be used? </a:t>
            </a:r>
            <a:endParaRPr sz="20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are the common methods of variable transformation ?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feature variable creation and its benefits ?</a:t>
            </a:r>
            <a:endParaRPr sz="16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94" name="Google Shape;29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Steps of Data Exploration and Preparation</a:t>
            </a:r>
            <a:br>
              <a:rPr b="1" lang="en-IN"/>
            </a:br>
            <a:endParaRPr b="1"/>
          </a:p>
        </p:txBody>
      </p:sp>
      <p:sp>
        <p:nvSpPr>
          <p:cNvPr id="300" name="Google Shape;300;p1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b="1" lang="en-IN">
                <a:latin typeface="Times New Roman"/>
                <a:ea typeface="Times New Roman"/>
                <a:cs typeface="Times New Roman"/>
                <a:sym typeface="Times New Roman"/>
              </a:rPr>
              <a:t>Variable Identification</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Univariate Analysis</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Bivariate Analysis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01" name="Google Shape;30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Identification</a:t>
            </a:r>
            <a:endParaRPr b="1"/>
          </a:p>
        </p:txBody>
      </p:sp>
      <p:sp>
        <p:nvSpPr>
          <p:cNvPr id="307" name="Google Shape;307;p1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First, identify </a:t>
            </a:r>
            <a:r>
              <a:rPr b="1" lang="en-IN" sz="2400">
                <a:latin typeface="Times New Roman"/>
                <a:ea typeface="Times New Roman"/>
                <a:cs typeface="Times New Roman"/>
                <a:sym typeface="Times New Roman"/>
              </a:rPr>
              <a:t>Predictor</a:t>
            </a:r>
            <a:r>
              <a:rPr lang="en-IN" sz="2400">
                <a:latin typeface="Times New Roman"/>
                <a:ea typeface="Times New Roman"/>
                <a:cs typeface="Times New Roman"/>
                <a:sym typeface="Times New Roman"/>
              </a:rPr>
              <a:t> (Input) and </a:t>
            </a:r>
            <a:r>
              <a:rPr b="1" lang="en-IN" sz="2400">
                <a:latin typeface="Times New Roman"/>
                <a:ea typeface="Times New Roman"/>
                <a:cs typeface="Times New Roman"/>
                <a:sym typeface="Times New Roman"/>
              </a:rPr>
              <a:t>Target</a:t>
            </a:r>
            <a:r>
              <a:rPr lang="en-IN" sz="2400">
                <a:latin typeface="Times New Roman"/>
                <a:ea typeface="Times New Roman"/>
                <a:cs typeface="Times New Roman"/>
                <a:sym typeface="Times New Roman"/>
              </a:rPr>
              <a:t> (output) variables. Next, identify the data type and category of the variables.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understand this step more clearly by taking an example.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Example:- Suppose, we want to predict, whether the students will play cricket or not (refer below data set). Here you need to identify predictor variables, target variable, data type of variables and category of variables.</a:t>
            </a:r>
            <a:endParaRPr sz="2400">
              <a:latin typeface="Times New Roman"/>
              <a:ea typeface="Times New Roman"/>
              <a:cs typeface="Times New Roman"/>
              <a:sym typeface="Times New Roman"/>
            </a:endParaRPr>
          </a:p>
        </p:txBody>
      </p:sp>
      <p:sp>
        <p:nvSpPr>
          <p:cNvPr id="308" name="Google Shape;30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309" name="Google Shape;309;p15"/>
          <p:cNvGraphicFramePr/>
          <p:nvPr/>
        </p:nvGraphicFramePr>
        <p:xfrm>
          <a:off x="633483" y="3773170"/>
          <a:ext cx="3000000" cy="3000000"/>
        </p:xfrm>
        <a:graphic>
          <a:graphicData uri="http://schemas.openxmlformats.org/drawingml/2006/table">
            <a:tbl>
              <a:tblPr>
                <a:noFill/>
                <a:tableStyleId>{498A6191-239D-4CF5-B84B-47347B671A25}</a:tableStyleId>
              </a:tblPr>
              <a:tblGrid>
                <a:gridCol w="1455600"/>
                <a:gridCol w="1455600"/>
                <a:gridCol w="1455600"/>
                <a:gridCol w="1455600"/>
                <a:gridCol w="1455600"/>
                <a:gridCol w="1455600"/>
                <a:gridCol w="1455600"/>
              </a:tblGrid>
              <a:tr h="228600">
                <a:tc>
                  <a:txBody>
                    <a:bodyPr/>
                    <a:lstStyle/>
                    <a:p>
                      <a:pPr indent="0" lvl="0" marL="0" marR="0" rtl="0" algn="r">
                        <a:spcBef>
                          <a:spcPts val="0"/>
                        </a:spcBef>
                        <a:spcAft>
                          <a:spcPts val="0"/>
                        </a:spcAft>
                        <a:buNone/>
                      </a:pPr>
                      <a:r>
                        <a:rPr b="1" lang="en-IN" sz="1800" u="none" cap="none" strike="noStrike"/>
                        <a:t>Sno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Student_Id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Gender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Prev_Exam_Marks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Weight(kg)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Play_Cricket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r">
                        <a:spcBef>
                          <a:spcPts val="0"/>
                        </a:spcBef>
                        <a:spcAft>
                          <a:spcPts val="0"/>
                        </a:spcAft>
                        <a:buNone/>
                      </a:pPr>
                      <a:r>
                        <a:rPr lang="en-IN" sz="1800" u="none" cap="none" strike="noStrike"/>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S001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178</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28600">
                <a:tc>
                  <a:txBody>
                    <a:bodyPr/>
                    <a:lstStyle/>
                    <a:p>
                      <a:pPr indent="0" lvl="0" marL="0" marR="0" rtl="0" algn="r">
                        <a:spcBef>
                          <a:spcPts val="0"/>
                        </a:spcBef>
                        <a:spcAft>
                          <a:spcPts val="0"/>
                        </a:spcAft>
                        <a:buNone/>
                      </a:pPr>
                      <a:r>
                        <a:rPr lang="en-IN" sz="1800" u="none" cap="none" strike="noStrike"/>
                        <a:t>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S002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F</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174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56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r">
                        <a:spcBef>
                          <a:spcPts val="0"/>
                        </a:spcBef>
                        <a:spcAft>
                          <a:spcPts val="0"/>
                        </a:spcAft>
                        <a:buNone/>
                      </a:pPr>
                      <a:r>
                        <a:rPr lang="en-IN" sz="1800" u="none" cap="none" strike="noStrike"/>
                        <a:t>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S003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45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163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28600">
                <a:tc>
                  <a:txBody>
                    <a:bodyPr/>
                    <a:lstStyle/>
                    <a:p>
                      <a:pPr indent="0" lvl="0" marL="0" marR="0" rtl="0" algn="r">
                        <a:spcBef>
                          <a:spcPts val="0"/>
                        </a:spcBef>
                        <a:spcAft>
                          <a:spcPts val="0"/>
                        </a:spcAft>
                        <a:buNone/>
                      </a:pPr>
                      <a:r>
                        <a:rPr lang="en-IN" sz="1800" u="none" cap="none" strike="noStrike"/>
                        <a:t>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S004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57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175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70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r">
                        <a:spcBef>
                          <a:spcPts val="0"/>
                        </a:spcBef>
                        <a:spcAft>
                          <a:spcPts val="0"/>
                        </a:spcAft>
                        <a:buNone/>
                      </a:pPr>
                      <a:r>
                        <a:rPr lang="en-IN" sz="1800" u="none" cap="none" strike="noStrike"/>
                        <a:t>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S005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F</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59</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164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bl>
          </a:graphicData>
        </a:graphic>
      </p:graphicFrame>
      <p:sp>
        <p:nvSpPr>
          <p:cNvPr id="310" name="Google Shape;310;p15"/>
          <p:cNvSpPr/>
          <p:nvPr/>
        </p:nvSpPr>
        <p:spPr>
          <a:xfrm>
            <a:off x="633483" y="3557886"/>
            <a:ext cx="65" cy="430887"/>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Courier New"/>
              <a:buNone/>
            </a:pPr>
            <a:br>
              <a:rPr b="0" i="0" lang="en-IN" sz="1000" u="none" cap="none" strike="noStrike">
                <a:solidFill>
                  <a:srgbClr val="000000"/>
                </a:solidFill>
                <a:latin typeface="Courier New"/>
                <a:ea typeface="Courier New"/>
                <a:cs typeface="Courier New"/>
                <a:sym typeface="Courier New"/>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Identification</a:t>
            </a:r>
            <a:endParaRPr b="1"/>
          </a:p>
        </p:txBody>
      </p:sp>
      <p:sp>
        <p:nvSpPr>
          <p:cNvPr id="316" name="Google Shape;316;p1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Below, the variables have been defined in different category:</a:t>
            </a:r>
            <a:endParaRPr/>
          </a:p>
          <a:p>
            <a:pPr indent="-228600" lvl="0" marL="228600" rtl="0" algn="l">
              <a:lnSpc>
                <a:spcPct val="90000"/>
              </a:lnSpc>
              <a:spcBef>
                <a:spcPts val="1000"/>
              </a:spcBef>
              <a:spcAft>
                <a:spcPts val="0"/>
              </a:spcAft>
              <a:buClr>
                <a:schemeClr val="dk1"/>
              </a:buClr>
              <a:buSzPts val="2400"/>
              <a:buChar char="•"/>
            </a:pPr>
            <a:r>
              <a:rPr lang="en-IN" sz="2400" u="sng">
                <a:latin typeface="Times New Roman"/>
                <a:ea typeface="Times New Roman"/>
                <a:cs typeface="Times New Roman"/>
                <a:sym typeface="Times New Roman"/>
              </a:rPr>
              <a:t>Type of Variable:</a:t>
            </a:r>
            <a:r>
              <a:rPr lang="en-IN" sz="24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Predictor Variable</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Gender</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Prev_Exam_Marks</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Height(cm)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Weight(kg)</a:t>
            </a:r>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Target Variable: Play_Cricket</a:t>
            </a:r>
            <a:endParaRPr/>
          </a:p>
          <a:p>
            <a:pPr indent="0" lvl="0" marL="0" rtl="0" algn="l">
              <a:lnSpc>
                <a:spcPct val="90000"/>
              </a:lnSpc>
              <a:spcBef>
                <a:spcPts val="1000"/>
              </a:spcBef>
              <a:spcAft>
                <a:spcPts val="0"/>
              </a:spcAft>
              <a:buClr>
                <a:schemeClr val="dk1"/>
              </a:buClr>
              <a:buSzPts val="2400"/>
              <a:buNone/>
            </a:pPr>
            <a:r>
              <a:t/>
            </a:r>
            <a:endParaRPr sz="2400" u="sng">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u="sng">
                <a:latin typeface="Times New Roman"/>
                <a:ea typeface="Times New Roman"/>
                <a:cs typeface="Times New Roman"/>
                <a:sym typeface="Times New Roman"/>
              </a:rPr>
              <a:t>Data Type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Character</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Student_id, Gender</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Numeric: Prev_Exam_Marks</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Height(cm)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Weight(kg) ,Play_Cricket</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u="sng">
                <a:latin typeface="Times New Roman"/>
                <a:ea typeface="Times New Roman"/>
                <a:cs typeface="Times New Roman"/>
                <a:sym typeface="Times New Roman"/>
              </a:rPr>
              <a:t>Variable Category:</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Categorical</a:t>
            </a: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 Gender ,Play_Cricket</a:t>
            </a:r>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Continuous: Prev_Exam_Marks</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Height(cm)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Weight(kg)</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17" name="Google Shape;31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18" name="Google Shape;318;p16"/>
          <p:cNvSpPr/>
          <p:nvPr/>
        </p:nvSpPr>
        <p:spPr>
          <a:xfrm>
            <a:off x="633483" y="3557886"/>
            <a:ext cx="65" cy="430887"/>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Courier New"/>
              <a:buNone/>
            </a:pPr>
            <a:br>
              <a:rPr b="0" i="0" lang="en-IN" sz="1000" u="none" cap="none" strike="noStrike">
                <a:solidFill>
                  <a:srgbClr val="000000"/>
                </a:solidFill>
                <a:latin typeface="Courier New"/>
                <a:ea typeface="Courier New"/>
                <a:cs typeface="Courier New"/>
                <a:sym typeface="Courier New"/>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Uni-variate Analysis</a:t>
            </a:r>
            <a:endParaRPr b="1"/>
          </a:p>
        </p:txBody>
      </p:sp>
      <p:sp>
        <p:nvSpPr>
          <p:cNvPr id="324" name="Google Shape;324;p17"/>
          <p:cNvSpPr txBox="1"/>
          <p:nvPr>
            <p:ph idx="1" type="body"/>
          </p:nvPr>
        </p:nvSpPr>
        <p:spPr>
          <a:xfrm>
            <a:off x="438149" y="1050878"/>
            <a:ext cx="11367407" cy="578489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At this stage, we explore variables one by one. Method to perform uni-variate analysis will depend on whether the variable type is categorical or continuous.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Continuous Variables:-</a:t>
            </a:r>
            <a:r>
              <a:rPr lang="en-IN" sz="2400">
                <a:latin typeface="Times New Roman"/>
                <a:ea typeface="Times New Roman"/>
                <a:cs typeface="Times New Roman"/>
                <a:sym typeface="Times New Roman"/>
              </a:rPr>
              <a:t> In case of continuous variables, we need to understand the central tendency and spread of the variable. These are measured using various statistical metrics visualization methods as shown below:</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25" name="Google Shape;32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326" name="Google Shape;326;p17"/>
          <p:cNvGraphicFramePr/>
          <p:nvPr/>
        </p:nvGraphicFramePr>
        <p:xfrm>
          <a:off x="2032000" y="4136390"/>
          <a:ext cx="3000000" cy="3000000"/>
        </p:xfrm>
        <a:graphic>
          <a:graphicData uri="http://schemas.openxmlformats.org/drawingml/2006/table">
            <a:tbl>
              <a:tblPr bandRow="1" firstRow="1">
                <a:noFill/>
                <a:tableStyleId>{08BD8FCB-82A5-499A-9679-A942E3082023}</a:tableStyleId>
              </a:tblPr>
              <a:tblGrid>
                <a:gridCol w="2709325"/>
                <a:gridCol w="2709325"/>
                <a:gridCol w="2709325"/>
              </a:tblGrid>
              <a:tr h="228600">
                <a:tc>
                  <a:txBody>
                    <a:bodyPr/>
                    <a:lstStyle/>
                    <a:p>
                      <a:pPr indent="0" lvl="0" marL="0" marR="0" rtl="0" algn="l">
                        <a:spcBef>
                          <a:spcPts val="0"/>
                        </a:spcBef>
                        <a:spcAft>
                          <a:spcPts val="0"/>
                        </a:spcAft>
                        <a:buNone/>
                      </a:pPr>
                      <a:r>
                        <a:rPr lang="en-IN" sz="1800" u="none" cap="none" strike="noStrike"/>
                        <a:t>Central Tendency</a:t>
                      </a:r>
                      <a:endParaRPr sz="1800"/>
                    </a:p>
                  </a:txBody>
                  <a:tcPr marT="45725" marB="45725" marR="91450" marL="91450"/>
                </a:tc>
                <a:tc>
                  <a:txBody>
                    <a:bodyPr/>
                    <a:lstStyle/>
                    <a:p>
                      <a:pPr indent="0" lvl="0" marL="0" marR="0" rtl="0" algn="l">
                        <a:spcBef>
                          <a:spcPts val="0"/>
                        </a:spcBef>
                        <a:spcAft>
                          <a:spcPts val="0"/>
                        </a:spcAft>
                        <a:buNone/>
                      </a:pPr>
                      <a:r>
                        <a:rPr lang="en-IN" sz="1800"/>
                        <a:t>Measure of Dispersion</a:t>
                      </a:r>
                      <a:endParaRPr sz="1800"/>
                    </a:p>
                  </a:txBody>
                  <a:tcPr marT="45725" marB="45725" marR="91450" marL="91450"/>
                </a:tc>
                <a:tc>
                  <a:txBody>
                    <a:bodyPr/>
                    <a:lstStyle/>
                    <a:p>
                      <a:pPr indent="0" lvl="0" marL="0" marR="0" rtl="0" algn="l">
                        <a:spcBef>
                          <a:spcPts val="0"/>
                        </a:spcBef>
                        <a:spcAft>
                          <a:spcPts val="0"/>
                        </a:spcAft>
                        <a:buNone/>
                      </a:pPr>
                      <a:r>
                        <a:rPr lang="en-IN" sz="1800"/>
                        <a:t>Visualization Methods</a:t>
                      </a:r>
                      <a:endParaRPr sz="1800"/>
                    </a:p>
                  </a:txBody>
                  <a:tcPr marT="45725" marB="45725" marR="91450" marL="91450"/>
                </a:tc>
              </a:tr>
              <a:tr h="370850">
                <a:tc>
                  <a:txBody>
                    <a:bodyPr/>
                    <a:lstStyle/>
                    <a:p>
                      <a:pPr indent="0" lvl="0" marL="0" marR="0" rtl="0" algn="l">
                        <a:spcBef>
                          <a:spcPts val="0"/>
                        </a:spcBef>
                        <a:spcAft>
                          <a:spcPts val="0"/>
                        </a:spcAft>
                        <a:buNone/>
                      </a:pPr>
                      <a:r>
                        <a:rPr lang="en-IN" sz="1800"/>
                        <a:t>Mean</a:t>
                      </a:r>
                      <a:endParaRPr sz="1800"/>
                    </a:p>
                  </a:txBody>
                  <a:tcPr marT="45725" marB="45725" marR="91450" marL="91450"/>
                </a:tc>
                <a:tc>
                  <a:txBody>
                    <a:bodyPr/>
                    <a:lstStyle/>
                    <a:p>
                      <a:pPr indent="0" lvl="0" marL="0" marR="0" rtl="0" algn="l">
                        <a:spcBef>
                          <a:spcPts val="0"/>
                        </a:spcBef>
                        <a:spcAft>
                          <a:spcPts val="0"/>
                        </a:spcAft>
                        <a:buNone/>
                      </a:pPr>
                      <a:r>
                        <a:rPr lang="en-IN" sz="1800"/>
                        <a:t>Range</a:t>
                      </a:r>
                      <a:endParaRPr sz="1800"/>
                    </a:p>
                  </a:txBody>
                  <a:tcPr marT="45725" marB="45725" marR="91450" marL="91450"/>
                </a:tc>
                <a:tc>
                  <a:txBody>
                    <a:bodyPr/>
                    <a:lstStyle/>
                    <a:p>
                      <a:pPr indent="0" lvl="0" marL="0" marR="0" rtl="0" algn="l">
                        <a:spcBef>
                          <a:spcPts val="0"/>
                        </a:spcBef>
                        <a:spcAft>
                          <a:spcPts val="0"/>
                        </a:spcAft>
                        <a:buNone/>
                      </a:pPr>
                      <a:r>
                        <a:rPr lang="en-IN" sz="1800"/>
                        <a:t>Histogram</a:t>
                      </a:r>
                      <a:endParaRPr sz="1800"/>
                    </a:p>
                  </a:txBody>
                  <a:tcPr marT="45725" marB="45725" marR="91450" marL="91450"/>
                </a:tc>
              </a:tr>
              <a:tr h="370850">
                <a:tc>
                  <a:txBody>
                    <a:bodyPr/>
                    <a:lstStyle/>
                    <a:p>
                      <a:pPr indent="0" lvl="0" marL="0" marR="0" rtl="0" algn="l">
                        <a:spcBef>
                          <a:spcPts val="0"/>
                        </a:spcBef>
                        <a:spcAft>
                          <a:spcPts val="0"/>
                        </a:spcAft>
                        <a:buNone/>
                      </a:pPr>
                      <a:r>
                        <a:rPr lang="en-IN" sz="1800"/>
                        <a:t>Median</a:t>
                      </a:r>
                      <a:endParaRPr sz="1800"/>
                    </a:p>
                  </a:txBody>
                  <a:tcPr marT="45725" marB="45725" marR="91450" marL="91450"/>
                </a:tc>
                <a:tc>
                  <a:txBody>
                    <a:bodyPr/>
                    <a:lstStyle/>
                    <a:p>
                      <a:pPr indent="0" lvl="0" marL="0" marR="0" rtl="0" algn="l">
                        <a:spcBef>
                          <a:spcPts val="0"/>
                        </a:spcBef>
                        <a:spcAft>
                          <a:spcPts val="0"/>
                        </a:spcAft>
                        <a:buNone/>
                      </a:pPr>
                      <a:r>
                        <a:rPr lang="en-IN" sz="1800"/>
                        <a:t>Quartile</a:t>
                      </a:r>
                      <a:endParaRPr sz="1800"/>
                    </a:p>
                  </a:txBody>
                  <a:tcPr marT="45725" marB="45725" marR="91450" marL="91450"/>
                </a:tc>
                <a:tc>
                  <a:txBody>
                    <a:bodyPr/>
                    <a:lstStyle/>
                    <a:p>
                      <a:pPr indent="0" lvl="0" marL="0" marR="0" rtl="0" algn="l">
                        <a:spcBef>
                          <a:spcPts val="0"/>
                        </a:spcBef>
                        <a:spcAft>
                          <a:spcPts val="0"/>
                        </a:spcAft>
                        <a:buNone/>
                      </a:pPr>
                      <a:r>
                        <a:rPr lang="en-IN" sz="1800"/>
                        <a:t>Box-plot</a:t>
                      </a:r>
                      <a:endParaRPr sz="1800"/>
                    </a:p>
                  </a:txBody>
                  <a:tcPr marT="45725" marB="45725" marR="91450" marL="91450"/>
                </a:tc>
              </a:tr>
              <a:tr h="370850">
                <a:tc>
                  <a:txBody>
                    <a:bodyPr/>
                    <a:lstStyle/>
                    <a:p>
                      <a:pPr indent="0" lvl="0" marL="0" marR="0" rtl="0" algn="l">
                        <a:spcBef>
                          <a:spcPts val="0"/>
                        </a:spcBef>
                        <a:spcAft>
                          <a:spcPts val="0"/>
                        </a:spcAft>
                        <a:buNone/>
                      </a:pPr>
                      <a:r>
                        <a:rPr lang="en-IN" sz="1800"/>
                        <a:t>Mode</a:t>
                      </a:r>
                      <a:endParaRPr sz="1800"/>
                    </a:p>
                  </a:txBody>
                  <a:tcPr marT="45725" marB="45725" marR="91450" marL="91450"/>
                </a:tc>
                <a:tc>
                  <a:txBody>
                    <a:bodyPr/>
                    <a:lstStyle/>
                    <a:p>
                      <a:pPr indent="0" lvl="0" marL="0" marR="0" rtl="0" algn="l">
                        <a:spcBef>
                          <a:spcPts val="0"/>
                        </a:spcBef>
                        <a:spcAft>
                          <a:spcPts val="0"/>
                        </a:spcAft>
                        <a:buNone/>
                      </a:pPr>
                      <a:r>
                        <a:rPr lang="en-IN" sz="1800"/>
                        <a:t>Variance</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IN" sz="1800"/>
                        <a:t>Min</a:t>
                      </a:r>
                      <a:endParaRPr sz="1800"/>
                    </a:p>
                  </a:txBody>
                  <a:tcPr marT="45725" marB="45725" marR="91450" marL="91450"/>
                </a:tc>
                <a:tc>
                  <a:txBody>
                    <a:bodyPr/>
                    <a:lstStyle/>
                    <a:p>
                      <a:pPr indent="0" lvl="0" marL="0" marR="0" rtl="0" algn="l">
                        <a:spcBef>
                          <a:spcPts val="0"/>
                        </a:spcBef>
                        <a:spcAft>
                          <a:spcPts val="0"/>
                        </a:spcAft>
                        <a:buNone/>
                      </a:pPr>
                      <a:r>
                        <a:rPr lang="en-IN" sz="1800"/>
                        <a:t>Standard Deviation</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IN" sz="1800"/>
                        <a:t>Max</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Uni-variate Analysis</a:t>
            </a:r>
            <a:endParaRPr b="1"/>
          </a:p>
        </p:txBody>
      </p:sp>
      <p:graphicFrame>
        <p:nvGraphicFramePr>
          <p:cNvPr id="332" name="Google Shape;332;p18"/>
          <p:cNvGraphicFramePr/>
          <p:nvPr/>
        </p:nvGraphicFramePr>
        <p:xfrm>
          <a:off x="1187355" y="3155315"/>
          <a:ext cx="3000000" cy="3000000"/>
        </p:xfrm>
        <a:graphic>
          <a:graphicData uri="http://schemas.openxmlformats.org/drawingml/2006/table">
            <a:tbl>
              <a:tblPr>
                <a:noFill/>
                <a:tableStyleId>{498A6191-239D-4CF5-B84B-47347B671A25}</a:tableStyleId>
              </a:tblPr>
              <a:tblGrid>
                <a:gridCol w="1589600"/>
                <a:gridCol w="1589600"/>
                <a:gridCol w="1589600"/>
                <a:gridCol w="1589600"/>
                <a:gridCol w="1589600"/>
                <a:gridCol w="1589600"/>
              </a:tblGrid>
              <a:tr h="521050">
                <a:tc>
                  <a:txBody>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Sno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Prev_Exam_Marks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Weight(kg)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Play_Cricket</a:t>
                      </a:r>
                      <a:endParaRPr/>
                    </a:p>
                  </a:txBody>
                  <a:tcPr marT="45725" marB="45725" marR="91450" marL="91450" anchor="ctr">
                    <a:lnL cap="flat" cmpd="sng" w="9525">
                      <a:solidFill>
                        <a:srgbClr val="000000">
                          <a:alpha val="0"/>
                        </a:srgbClr>
                      </a:solidFill>
                      <a:prstDash val="solid"/>
                      <a:round/>
                      <a:headEnd len="sm" w="sm" type="none"/>
                      <a:tailEnd len="sm" w="sm" type="none"/>
                    </a:lnL>
                  </a:tcPr>
                </a:tc>
              </a:tr>
              <a:tr h="297750">
                <a:tc>
                  <a:txBody>
                    <a:bodyPr/>
                    <a:lstStyle/>
                    <a:p>
                      <a:pPr indent="0" lvl="0" marL="0" marR="0" rtl="0" algn="r">
                        <a:spcBef>
                          <a:spcPts val="0"/>
                        </a:spcBef>
                        <a:spcAft>
                          <a:spcPts val="0"/>
                        </a:spcAft>
                        <a:buNone/>
                      </a:pPr>
                      <a:r>
                        <a:rPr b="1" lang="en-IN" sz="1800"/>
                        <a:t>count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mean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3.000000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60.200000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170.80000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63.200000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0.400000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97750">
                <a:tc>
                  <a:txBody>
                    <a:bodyPr/>
                    <a:lstStyle/>
                    <a:p>
                      <a:pPr indent="0" lvl="0" marL="0" marR="0" rtl="0" algn="r">
                        <a:spcBef>
                          <a:spcPts val="0"/>
                        </a:spcBef>
                        <a:spcAft>
                          <a:spcPts val="0"/>
                        </a:spcAft>
                        <a:buNone/>
                      </a:pPr>
                      <a:r>
                        <a:rPr b="1" lang="en-IN" sz="1800"/>
                        <a:t>std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1.581139</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11.009087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6.83374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5.449771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0.547723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min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45.000000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163.00000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56.000000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97750">
                <a:tc>
                  <a:txBody>
                    <a:bodyPr/>
                    <a:lstStyle/>
                    <a:p>
                      <a:pPr indent="0" lvl="0" marL="0" marR="0" rtl="0" algn="r">
                        <a:spcBef>
                          <a:spcPts val="0"/>
                        </a:spcBef>
                        <a:spcAft>
                          <a:spcPts val="0"/>
                        </a:spcAft>
                        <a:buNone/>
                      </a:pPr>
                      <a:r>
                        <a:rPr b="1" lang="en-IN" sz="1800"/>
                        <a:t>25%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2.000000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57.000000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164.00000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3.000000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59.000000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174.00000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62.000000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97750">
                <a:tc>
                  <a:txBody>
                    <a:bodyPr/>
                    <a:lstStyle/>
                    <a:p>
                      <a:pPr indent="0" lvl="0" marL="0" marR="0" rtl="0" algn="r">
                        <a:spcBef>
                          <a:spcPts val="0"/>
                        </a:spcBef>
                        <a:spcAft>
                          <a:spcPts val="0"/>
                        </a:spcAft>
                        <a:buNone/>
                      </a:pPr>
                      <a:r>
                        <a:rPr b="1" lang="en-IN" sz="1800"/>
                        <a:t>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4.000000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175.00000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67.000000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max</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75.000000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178.00000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70.000000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333" name="Google Shape;33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34" name="Google Shape;334;p18"/>
          <p:cNvSpPr/>
          <p:nvPr/>
        </p:nvSpPr>
        <p:spPr>
          <a:xfrm>
            <a:off x="586855" y="1220580"/>
            <a:ext cx="11150220" cy="193899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1" lang="en-IN" sz="2400">
                <a:solidFill>
                  <a:schemeClr val="dk1"/>
                </a:solidFill>
                <a:latin typeface="Times New Roman"/>
                <a:ea typeface="Times New Roman"/>
                <a:cs typeface="Times New Roman"/>
                <a:sym typeface="Times New Roman"/>
              </a:rPr>
              <a:t>Categorical Variables:- </a:t>
            </a:r>
            <a:r>
              <a:rPr lang="en-IN" sz="2400">
                <a:solidFill>
                  <a:schemeClr val="dk1"/>
                </a:solidFill>
                <a:latin typeface="Times New Roman"/>
                <a:ea typeface="Times New Roman"/>
                <a:cs typeface="Times New Roman"/>
                <a:sym typeface="Times New Roman"/>
              </a:rPr>
              <a:t>For categorical variables, we’ll use frequency table to understand distribution of each category. </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Times New Roman"/>
                <a:ea typeface="Times New Roman"/>
                <a:cs typeface="Times New Roman"/>
                <a:sym typeface="Times New Roman"/>
              </a:rPr>
              <a:t>We can also read as percentage of values under each category. It can be be measured using two metrics, </a:t>
            </a:r>
            <a:r>
              <a:rPr b="1" lang="en-IN" sz="2400">
                <a:solidFill>
                  <a:schemeClr val="dk1"/>
                </a:solidFill>
                <a:latin typeface="Times New Roman"/>
                <a:ea typeface="Times New Roman"/>
                <a:cs typeface="Times New Roman"/>
                <a:sym typeface="Times New Roman"/>
              </a:rPr>
              <a:t>Count</a:t>
            </a:r>
            <a:r>
              <a:rPr lang="en-IN" sz="2400">
                <a:solidFill>
                  <a:schemeClr val="dk1"/>
                </a:solidFill>
                <a:latin typeface="Times New Roman"/>
                <a:ea typeface="Times New Roman"/>
                <a:cs typeface="Times New Roman"/>
                <a:sym typeface="Times New Roman"/>
              </a:rPr>
              <a:t> and </a:t>
            </a:r>
            <a:r>
              <a:rPr b="1" lang="en-IN" sz="2400">
                <a:solidFill>
                  <a:schemeClr val="dk1"/>
                </a:solidFill>
                <a:latin typeface="Times New Roman"/>
                <a:ea typeface="Times New Roman"/>
                <a:cs typeface="Times New Roman"/>
                <a:sym typeface="Times New Roman"/>
              </a:rPr>
              <a:t>Count%</a:t>
            </a:r>
            <a:r>
              <a:rPr lang="en-IN" sz="2400">
                <a:solidFill>
                  <a:schemeClr val="dk1"/>
                </a:solidFill>
                <a:latin typeface="Times New Roman"/>
                <a:ea typeface="Times New Roman"/>
                <a:cs typeface="Times New Roman"/>
                <a:sym typeface="Times New Roman"/>
              </a:rPr>
              <a:t> against each category. </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Times New Roman"/>
                <a:ea typeface="Times New Roman"/>
                <a:cs typeface="Times New Roman"/>
                <a:sym typeface="Times New Roman"/>
              </a:rPr>
              <a:t>Bar chart can be used as visualization.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Uni-variate Analysis</a:t>
            </a:r>
            <a:endParaRPr b="1"/>
          </a:p>
        </p:txBody>
      </p:sp>
      <p:sp>
        <p:nvSpPr>
          <p:cNvPr id="340" name="Google Shape;34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41" name="Google Shape;341;p19"/>
          <p:cNvPicPr preferRelativeResize="0"/>
          <p:nvPr/>
        </p:nvPicPr>
        <p:blipFill rotWithShape="1">
          <a:blip r:embed="rId3">
            <a:alphaModFix/>
          </a:blip>
          <a:srcRect b="0" l="0" r="0" t="0"/>
          <a:stretch/>
        </p:blipFill>
        <p:spPr>
          <a:xfrm>
            <a:off x="838200" y="1582092"/>
            <a:ext cx="5004940" cy="3366267"/>
          </a:xfrm>
          <a:prstGeom prst="rect">
            <a:avLst/>
          </a:prstGeom>
          <a:noFill/>
          <a:ln>
            <a:noFill/>
          </a:ln>
        </p:spPr>
      </p:pic>
      <p:pic>
        <p:nvPicPr>
          <p:cNvPr id="342" name="Google Shape;342;p19"/>
          <p:cNvPicPr preferRelativeResize="0"/>
          <p:nvPr/>
        </p:nvPicPr>
        <p:blipFill rotWithShape="1">
          <a:blip r:embed="rId4">
            <a:alphaModFix/>
          </a:blip>
          <a:srcRect b="0" l="0" r="0" t="0"/>
          <a:stretch/>
        </p:blipFill>
        <p:spPr>
          <a:xfrm>
            <a:off x="6483067" y="1582093"/>
            <a:ext cx="4928723" cy="3366267"/>
          </a:xfrm>
          <a:prstGeom prst="rect">
            <a:avLst/>
          </a:prstGeom>
          <a:noFill/>
          <a:ln>
            <a:noFill/>
          </a:ln>
        </p:spPr>
      </p:pic>
      <p:sp>
        <p:nvSpPr>
          <p:cNvPr id="343" name="Google Shape;343;p19"/>
          <p:cNvSpPr txBox="1"/>
          <p:nvPr/>
        </p:nvSpPr>
        <p:spPr>
          <a:xfrm>
            <a:off x="1097507" y="5466350"/>
            <a:ext cx="48802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dk1"/>
                </a:solidFill>
                <a:latin typeface="Calibri"/>
                <a:ea typeface="Calibri"/>
                <a:cs typeface="Calibri"/>
                <a:sym typeface="Calibri"/>
              </a:rPr>
              <a:t>HISTOGRAM</a:t>
            </a:r>
            <a:endParaRPr b="1" sz="1800">
              <a:solidFill>
                <a:schemeClr val="dk1"/>
              </a:solidFill>
              <a:latin typeface="Calibri"/>
              <a:ea typeface="Calibri"/>
              <a:cs typeface="Calibri"/>
              <a:sym typeface="Calibri"/>
            </a:endParaRPr>
          </a:p>
        </p:txBody>
      </p:sp>
      <p:sp>
        <p:nvSpPr>
          <p:cNvPr id="344" name="Google Shape;344;p19"/>
          <p:cNvSpPr txBox="1"/>
          <p:nvPr/>
        </p:nvSpPr>
        <p:spPr>
          <a:xfrm>
            <a:off x="6473588" y="5445457"/>
            <a:ext cx="48802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dk1"/>
                </a:solidFill>
                <a:latin typeface="Calibri"/>
                <a:ea typeface="Calibri"/>
                <a:cs typeface="Calibri"/>
                <a:sym typeface="Calibri"/>
              </a:rPr>
              <a:t>BAR CHART</a:t>
            </a:r>
            <a:endParaRPr b="1"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6000"/>
              <a:buFont typeface="Times New Roman"/>
              <a:buNone/>
            </a:pPr>
            <a:r>
              <a:rPr b="1" lang="en-IN" sz="6000">
                <a:solidFill>
                  <a:srgbClr val="C00000"/>
                </a:solidFill>
                <a:latin typeface="Times New Roman"/>
                <a:ea typeface="Times New Roman"/>
                <a:cs typeface="Times New Roman"/>
                <a:sym typeface="Times New Roman"/>
              </a:rPr>
              <a:t>Course Outcomes</a:t>
            </a:r>
            <a:endParaRPr b="1" sz="6000"/>
          </a:p>
        </p:txBody>
      </p:sp>
      <p:sp>
        <p:nvSpPr>
          <p:cNvPr id="196" name="Google Shape;19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197" name="Google Shape;197;p2"/>
          <p:cNvGrpSpPr/>
          <p:nvPr/>
        </p:nvGrpSpPr>
        <p:grpSpPr>
          <a:xfrm>
            <a:off x="1294671" y="1351128"/>
            <a:ext cx="10292276" cy="4825835"/>
            <a:chOff x="456472" y="0"/>
            <a:chExt cx="10292276" cy="4825835"/>
          </a:xfrm>
        </p:grpSpPr>
        <p:sp>
          <p:nvSpPr>
            <p:cNvPr id="198" name="Google Shape;198;p2"/>
            <p:cNvSpPr/>
            <p:nvPr/>
          </p:nvSpPr>
          <p:spPr>
            <a:xfrm>
              <a:off x="2382335" y="0"/>
              <a:ext cx="4825835" cy="4825835"/>
            </a:xfrm>
            <a:prstGeom prst="triangle">
              <a:avLst>
                <a:gd fmla="val 5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456472" y="289887"/>
              <a:ext cx="3913964" cy="641873"/>
            </a:xfrm>
            <a:prstGeom prst="roundRect">
              <a:avLst>
                <a:gd fmla="val 16667" name="adj"/>
              </a:avLst>
            </a:prstGeom>
            <a:solidFill>
              <a:schemeClr val="lt1">
                <a:alpha val="89803"/>
              </a:schemeClr>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txBox="1"/>
            <p:nvPr/>
          </p:nvSpPr>
          <p:spPr>
            <a:xfrm>
              <a:off x="456472" y="289887"/>
              <a:ext cx="3913964" cy="641873"/>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b="0" lang="en-IN" sz="1400">
                  <a:solidFill>
                    <a:schemeClr val="dk1"/>
                  </a:solidFill>
                  <a:latin typeface="Times New Roman"/>
                  <a:ea typeface="Times New Roman"/>
                  <a:cs typeface="Times New Roman"/>
                  <a:sym typeface="Times New Roman"/>
                </a:rPr>
                <a:t>CO-1:Apply the basic concept of Machine learning and statistics learning to deal with real-life Problems.</a:t>
              </a:r>
              <a:endParaRPr b="0" sz="1400">
                <a:solidFill>
                  <a:schemeClr val="dk1"/>
                </a:solidFill>
                <a:latin typeface="Times New Roman"/>
                <a:ea typeface="Times New Roman"/>
                <a:cs typeface="Times New Roman"/>
                <a:sym typeface="Times New Roman"/>
              </a:endParaRPr>
            </a:p>
          </p:txBody>
        </p:sp>
        <p:sp>
          <p:nvSpPr>
            <p:cNvPr id="201" name="Google Shape;201;p2"/>
            <p:cNvSpPr/>
            <p:nvPr/>
          </p:nvSpPr>
          <p:spPr>
            <a:xfrm>
              <a:off x="1459070" y="970890"/>
              <a:ext cx="3920394" cy="641873"/>
            </a:xfrm>
            <a:prstGeom prst="roundRect">
              <a:avLst>
                <a:gd fmla="val 16667" name="adj"/>
              </a:avLst>
            </a:prstGeom>
            <a:solidFill>
              <a:schemeClr val="lt1">
                <a:alpha val="89803"/>
              </a:schemeClr>
            </a:solidFill>
            <a:ln cap="flat" cmpd="sng" w="12700">
              <a:solidFill>
                <a:srgbClr val="D7785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txBox="1"/>
            <p:nvPr/>
          </p:nvSpPr>
          <p:spPr>
            <a:xfrm>
              <a:off x="1459070" y="970890"/>
              <a:ext cx="3920394" cy="64187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None/>
              </a:pPr>
              <a:r>
                <a:rPr b="1" lang="en-IN" sz="1200">
                  <a:solidFill>
                    <a:schemeClr val="dk1"/>
                  </a:solidFill>
                  <a:latin typeface="Times New Roman"/>
                  <a:ea typeface="Times New Roman"/>
                  <a:cs typeface="Times New Roman"/>
                  <a:sym typeface="Times New Roman"/>
                </a:rPr>
                <a:t>CO-2: </a:t>
              </a:r>
              <a:r>
                <a:rPr lang="en-IN" sz="1200">
                  <a:solidFill>
                    <a:schemeClr val="dk1"/>
                  </a:solidFill>
                  <a:latin typeface="Calibri"/>
                  <a:ea typeface="Calibri"/>
                  <a:cs typeface="Calibri"/>
                  <a:sym typeface="Calibri"/>
                </a:rPr>
                <a:t>Understand different machine learning algorithms, as well as underlying theories the behind them.</a:t>
              </a:r>
              <a:endParaRPr b="1" sz="1200">
                <a:solidFill>
                  <a:schemeClr val="dk1"/>
                </a:solidFill>
                <a:latin typeface="Times New Roman"/>
                <a:ea typeface="Times New Roman"/>
                <a:cs typeface="Times New Roman"/>
                <a:sym typeface="Times New Roman"/>
              </a:endParaRPr>
            </a:p>
          </p:txBody>
        </p:sp>
        <p:sp>
          <p:nvSpPr>
            <p:cNvPr id="203" name="Google Shape;203;p2"/>
            <p:cNvSpPr/>
            <p:nvPr/>
          </p:nvSpPr>
          <p:spPr>
            <a:xfrm>
              <a:off x="3336785" y="1727158"/>
              <a:ext cx="4005527" cy="641873"/>
            </a:xfrm>
            <a:prstGeom prst="roundRect">
              <a:avLst>
                <a:gd fmla="val 16667" name="adj"/>
              </a:avLst>
            </a:prstGeom>
            <a:solidFill>
              <a:schemeClr val="lt1">
                <a:alpha val="89803"/>
              </a:schemeClr>
            </a:solidFill>
            <a:ln cap="flat" cmpd="sng" w="12700">
              <a:solidFill>
                <a:srgbClr val="C47F6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txBox="1"/>
            <p:nvPr/>
          </p:nvSpPr>
          <p:spPr>
            <a:xfrm>
              <a:off x="3336785" y="1727158"/>
              <a:ext cx="4005527" cy="64187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None/>
              </a:pPr>
              <a:r>
                <a:rPr b="1" lang="en-IN" sz="1200">
                  <a:solidFill>
                    <a:schemeClr val="dk1"/>
                  </a:solidFill>
                  <a:latin typeface="Calibri"/>
                  <a:ea typeface="Calibri"/>
                  <a:cs typeface="Calibri"/>
                  <a:sym typeface="Calibri"/>
                </a:rPr>
                <a:t>CO-3: </a:t>
              </a:r>
              <a:r>
                <a:rPr lang="en-IN" sz="1200">
                  <a:solidFill>
                    <a:schemeClr val="dk1"/>
                  </a:solidFill>
                  <a:latin typeface="Calibri"/>
                  <a:ea typeface="Calibri"/>
                  <a:cs typeface="Calibri"/>
                  <a:sym typeface="Calibri"/>
                </a:rPr>
                <a:t>Select and apply the appropriate machine learning algorithm to solve problems of moderate complexity</a:t>
              </a:r>
              <a:endParaRPr b="1" sz="1200">
                <a:solidFill>
                  <a:schemeClr val="dk1"/>
                </a:solidFill>
                <a:latin typeface="Calibri"/>
                <a:ea typeface="Calibri"/>
                <a:cs typeface="Calibri"/>
                <a:sym typeface="Calibri"/>
              </a:endParaRPr>
            </a:p>
          </p:txBody>
        </p:sp>
        <p:sp>
          <p:nvSpPr>
            <p:cNvPr id="205" name="Google Shape;205;p2"/>
            <p:cNvSpPr/>
            <p:nvPr/>
          </p:nvSpPr>
          <p:spPr>
            <a:xfrm>
              <a:off x="5430751" y="2500591"/>
              <a:ext cx="4005527" cy="641873"/>
            </a:xfrm>
            <a:prstGeom prst="roundRect">
              <a:avLst>
                <a:gd fmla="val 16667" name="adj"/>
              </a:avLst>
            </a:prstGeom>
            <a:solidFill>
              <a:schemeClr val="lt1">
                <a:alpha val="89803"/>
              </a:schemeClr>
            </a:solidFill>
            <a:ln cap="flat" cmpd="sng" w="12700">
              <a:solidFill>
                <a:srgbClr val="B38E8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txBox="1"/>
            <p:nvPr/>
          </p:nvSpPr>
          <p:spPr>
            <a:xfrm>
              <a:off x="5430751" y="2500591"/>
              <a:ext cx="4005527" cy="641873"/>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b="1" lang="en-IN" sz="1800">
                  <a:solidFill>
                    <a:schemeClr val="dk1"/>
                  </a:solidFill>
                  <a:latin typeface="Times New Roman"/>
                  <a:ea typeface="Times New Roman"/>
                  <a:cs typeface="Times New Roman"/>
                  <a:sym typeface="Times New Roman"/>
                </a:rPr>
                <a:t>CO-4: </a:t>
              </a:r>
              <a:r>
                <a:rPr lang="en-IN" sz="1800">
                  <a:solidFill>
                    <a:schemeClr val="dk1"/>
                  </a:solidFill>
                  <a:latin typeface="Calibri"/>
                  <a:ea typeface="Calibri"/>
                  <a:cs typeface="Calibri"/>
                  <a:sym typeface="Calibri"/>
                </a:rPr>
                <a:t>Interpret and evaluate models generated from data.</a:t>
              </a:r>
              <a:endParaRPr b="1" sz="1800">
                <a:solidFill>
                  <a:schemeClr val="dk1"/>
                </a:solidFill>
                <a:latin typeface="Times New Roman"/>
                <a:ea typeface="Times New Roman"/>
                <a:cs typeface="Times New Roman"/>
                <a:sym typeface="Times New Roman"/>
              </a:endParaRPr>
            </a:p>
          </p:txBody>
        </p:sp>
        <p:sp>
          <p:nvSpPr>
            <p:cNvPr id="207" name="Google Shape;207;p2"/>
            <p:cNvSpPr/>
            <p:nvPr/>
          </p:nvSpPr>
          <p:spPr>
            <a:xfrm>
              <a:off x="6743221" y="3308233"/>
              <a:ext cx="4005527" cy="886915"/>
            </a:xfrm>
            <a:prstGeom prst="roundRect">
              <a:avLst>
                <a:gd fmla="val 16667" name="adj"/>
              </a:avLst>
            </a:prstGeom>
            <a:solidFill>
              <a:schemeClr val="lt1">
                <a:alpha val="89803"/>
              </a:schemeClr>
            </a:solidFill>
            <a:ln cap="flat" cmpd="sng" w="12700">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txBox="1"/>
            <p:nvPr/>
          </p:nvSpPr>
          <p:spPr>
            <a:xfrm>
              <a:off x="6743221" y="3308233"/>
              <a:ext cx="4005527" cy="886915"/>
            </a:xfrm>
            <a:prstGeom prst="rect">
              <a:avLst/>
            </a:prstGeom>
            <a:noFill/>
            <a:ln>
              <a:noFill/>
            </a:ln>
          </p:spPr>
          <p:txBody>
            <a:bodyPr anchorCtr="0" anchor="ctr" bIns="41900" lIns="41900" spcFirstLastPara="1" rIns="41900" wrap="square" tIns="41900">
              <a:noAutofit/>
            </a:bodyPr>
            <a:lstStyle/>
            <a:p>
              <a:pPr indent="0" lvl="0" marL="0" marR="0" rtl="0" algn="l">
                <a:lnSpc>
                  <a:spcPct val="90000"/>
                </a:lnSpc>
                <a:spcBef>
                  <a:spcPts val="0"/>
                </a:spcBef>
                <a:spcAft>
                  <a:spcPts val="0"/>
                </a:spcAft>
                <a:buNone/>
              </a:pPr>
              <a:r>
                <a:rPr b="1" lang="en-IN" sz="1050">
                  <a:solidFill>
                    <a:schemeClr val="dk1"/>
                  </a:solidFill>
                  <a:latin typeface="Times"/>
                  <a:ea typeface="Times"/>
                  <a:cs typeface="Times"/>
                  <a:sym typeface="Times"/>
                </a:rPr>
                <a:t>CO-5</a:t>
              </a:r>
              <a:r>
                <a:rPr b="1" lang="en-IN" sz="1400">
                  <a:solidFill>
                    <a:schemeClr val="dk1"/>
                  </a:solidFill>
                  <a:latin typeface="Times"/>
                  <a:ea typeface="Times"/>
                  <a:cs typeface="Times"/>
                  <a:sym typeface="Times"/>
                </a:rPr>
                <a:t>: </a:t>
              </a:r>
              <a:r>
                <a:rPr lang="en-IN" sz="1400">
                  <a:solidFill>
                    <a:schemeClr val="dk1"/>
                  </a:solidFill>
                  <a:latin typeface="Times"/>
                  <a:ea typeface="Times"/>
                  <a:cs typeface="Times"/>
                  <a:sym typeface="Times"/>
                </a:rPr>
                <a:t>Optimize the models learned and report on the expected accuracy that can be attained by applying the algorithms to a real-world problem</a:t>
              </a:r>
              <a:r>
                <a:rPr lang="en-IN" sz="3600">
                  <a:solidFill>
                    <a:schemeClr val="dk1"/>
                  </a:solidFill>
                  <a:latin typeface="Times"/>
                  <a:ea typeface="Times"/>
                  <a:cs typeface="Times"/>
                  <a:sym typeface="Times"/>
                </a:rPr>
                <a:t>.</a:t>
              </a:r>
              <a:endParaRPr b="1" sz="3600">
                <a:solidFill>
                  <a:schemeClr val="dk1"/>
                </a:solidFill>
                <a:latin typeface="Times"/>
                <a:ea typeface="Times"/>
                <a:cs typeface="Times"/>
                <a:sym typeface="Time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Bi-Variate Analysis</a:t>
            </a:r>
            <a:endParaRPr b="1"/>
          </a:p>
        </p:txBody>
      </p:sp>
      <p:sp>
        <p:nvSpPr>
          <p:cNvPr id="350" name="Google Shape;350;p20"/>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Bi-variate Analysis finds out the relationship between two variables.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COVARIANCE</a:t>
            </a:r>
            <a:endParaRPr sz="2400">
              <a:latin typeface="Times New Roman"/>
              <a:ea typeface="Times New Roman"/>
              <a:cs typeface="Times New Roman"/>
              <a:sym typeface="Times New Roman"/>
            </a:endParaRPr>
          </a:p>
        </p:txBody>
      </p:sp>
      <p:sp>
        <p:nvSpPr>
          <p:cNvPr id="351" name="Google Shape;35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352" name="Google Shape;352;p20"/>
          <p:cNvGraphicFramePr/>
          <p:nvPr/>
        </p:nvGraphicFramePr>
        <p:xfrm>
          <a:off x="838200" y="3856627"/>
          <a:ext cx="3000000" cy="3000000"/>
        </p:xfrm>
        <a:graphic>
          <a:graphicData uri="http://schemas.openxmlformats.org/drawingml/2006/table">
            <a:tbl>
              <a:tblPr>
                <a:noFill/>
                <a:tableStyleId>{498A6191-239D-4CF5-B84B-47347B671A25}</a:tableStyleId>
              </a:tblPr>
              <a:tblGrid>
                <a:gridCol w="2628900"/>
                <a:gridCol w="2628900"/>
                <a:gridCol w="2628900"/>
                <a:gridCol w="2628900"/>
              </a:tblGrid>
              <a:tr h="228600">
                <a:tc>
                  <a:txBody>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a:t>Prev_Exam_Marks</a:t>
                      </a:r>
                      <a:endParaRPr b="1"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a:t>Weight(kg)</a:t>
                      </a:r>
                      <a:endParaRPr/>
                    </a:p>
                  </a:txBody>
                  <a:tcPr marT="45725" marB="45725" marR="91450" marL="91450" anchor="ctr">
                    <a:lnL cap="flat" cmpd="sng" w="9525">
                      <a:solidFill>
                        <a:srgbClr val="000000">
                          <a:alpha val="0"/>
                        </a:srgbClr>
                      </a:solidFill>
                      <a:prstDash val="solid"/>
                      <a:round/>
                      <a:headEnd len="sm" w="sm" type="none"/>
                      <a:tailEnd len="sm" w="sm" type="none"/>
                    </a:lnL>
                  </a:tcPr>
                </a:tc>
              </a:tr>
              <a:tr h="228600">
                <a:tc>
                  <a:txBody>
                    <a:bodyPr/>
                    <a:lstStyle/>
                    <a:p>
                      <a:pPr indent="0" lvl="0" marL="0" marR="0" rtl="0" algn="l">
                        <a:spcBef>
                          <a:spcPts val="0"/>
                        </a:spcBef>
                        <a:spcAft>
                          <a:spcPts val="0"/>
                        </a:spcAft>
                        <a:buNone/>
                      </a:pPr>
                      <a:r>
                        <a:rPr b="1" lang="en-IN" sz="1800"/>
                        <a:t>Prev_Exam_Marks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114.065359</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47.104575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26.039216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b="1" lang="en-IN" sz="1800"/>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47.104575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205.790850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30.980392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b="1" lang="en-IN" sz="1800"/>
                        <a:t>Weight(kg)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26.039216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30.980392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42.352941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Bi-Variate Analysis</a:t>
            </a:r>
            <a:endParaRPr b="1"/>
          </a:p>
        </p:txBody>
      </p:sp>
      <p:pic>
        <p:nvPicPr>
          <p:cNvPr id="358" name="Google Shape;358;p21"/>
          <p:cNvPicPr preferRelativeResize="0"/>
          <p:nvPr>
            <p:ph idx="1" type="body"/>
          </p:nvPr>
        </p:nvPicPr>
        <p:blipFill rotWithShape="1">
          <a:blip r:embed="rId3">
            <a:alphaModFix/>
          </a:blip>
          <a:srcRect b="0" l="0" r="0" t="0"/>
          <a:stretch/>
        </p:blipFill>
        <p:spPr>
          <a:xfrm>
            <a:off x="3411942" y="1108076"/>
            <a:ext cx="7443564" cy="5487987"/>
          </a:xfrm>
          <a:prstGeom prst="rect">
            <a:avLst/>
          </a:prstGeom>
          <a:noFill/>
          <a:ln>
            <a:noFill/>
          </a:ln>
        </p:spPr>
      </p:pic>
      <p:sp>
        <p:nvSpPr>
          <p:cNvPr id="359" name="Google Shape;35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60" name="Google Shape;360;p21"/>
          <p:cNvSpPr txBox="1"/>
          <p:nvPr/>
        </p:nvSpPr>
        <p:spPr>
          <a:xfrm>
            <a:off x="450376" y="2156346"/>
            <a:ext cx="23610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FF0000"/>
                </a:solidFill>
                <a:latin typeface="Times New Roman"/>
                <a:ea typeface="Times New Roman"/>
                <a:cs typeface="Times New Roman"/>
                <a:sym typeface="Times New Roman"/>
              </a:rPr>
              <a:t>PAIR-PLOT</a:t>
            </a:r>
            <a:endParaRPr sz="2400">
              <a:solidFill>
                <a:srgbClr val="FF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Missing Value Treatment</a:t>
            </a:r>
            <a:endParaRPr b="1"/>
          </a:p>
        </p:txBody>
      </p:sp>
      <p:sp>
        <p:nvSpPr>
          <p:cNvPr id="366" name="Google Shape;366;p2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800"/>
              <a:buChar char="•"/>
            </a:pPr>
            <a:r>
              <a:rPr lang="en-IN" sz="2800">
                <a:latin typeface="Times New Roman"/>
                <a:ea typeface="Times New Roman"/>
                <a:cs typeface="Times New Roman"/>
                <a:sym typeface="Times New Roman"/>
              </a:rPr>
              <a:t>Why missing value treatment is required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Why data has missing values?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Which are the methods to treat missing value ?</a:t>
            </a:r>
            <a:endParaRPr sz="3200">
              <a:latin typeface="Times New Roman"/>
              <a:ea typeface="Times New Roman"/>
              <a:cs typeface="Times New Roman"/>
              <a:sym typeface="Times New Roman"/>
            </a:endParaRPr>
          </a:p>
        </p:txBody>
      </p:sp>
      <p:sp>
        <p:nvSpPr>
          <p:cNvPr id="367" name="Google Shape;36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missing value treatment is required?</a:t>
            </a:r>
            <a:endParaRPr>
              <a:latin typeface="Times New Roman"/>
              <a:ea typeface="Times New Roman"/>
              <a:cs typeface="Times New Roman"/>
              <a:sym typeface="Times New Roman"/>
            </a:endParaRPr>
          </a:p>
        </p:txBody>
      </p:sp>
      <p:sp>
        <p:nvSpPr>
          <p:cNvPr id="373" name="Google Shape;373;p23"/>
          <p:cNvSpPr txBox="1"/>
          <p:nvPr>
            <p:ph idx="1" type="body"/>
          </p:nvPr>
        </p:nvSpPr>
        <p:spPr>
          <a:xfrm>
            <a:off x="547331" y="1108076"/>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Missing data in the training data set can reduce the power / fit of a model or can lead to a biased model because we have not analysed the behavior and relationship with other variables correctly.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can lead to wrong prediction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or classification.</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the left scenario(missing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values not treated),the inference is</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that the chances of playing cricket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by males is higher than females.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the right scenario(missing values got treated),we can see that females have higher chances of playing cricket compared to males.</a:t>
            </a:r>
            <a:endParaRPr sz="24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374" name="Google Shape;37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75" name="Google Shape;375;p23"/>
          <p:cNvPicPr preferRelativeResize="0"/>
          <p:nvPr/>
        </p:nvPicPr>
        <p:blipFill rotWithShape="1">
          <a:blip r:embed="rId3">
            <a:alphaModFix/>
          </a:blip>
          <a:srcRect b="29740" l="23059" r="23432" t="31633"/>
          <a:stretch/>
        </p:blipFill>
        <p:spPr>
          <a:xfrm>
            <a:off x="5178188" y="2076522"/>
            <a:ext cx="6523631" cy="26476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data has missing values?</a:t>
            </a:r>
            <a:r>
              <a:rPr lang="en-IN">
                <a:latin typeface="Times New Roman"/>
                <a:ea typeface="Times New Roman"/>
                <a:cs typeface="Times New Roman"/>
                <a:sym typeface="Times New Roman"/>
              </a:rPr>
              <a:t> </a:t>
            </a:r>
            <a:br>
              <a:rPr lang="en-IN"/>
            </a:br>
            <a:endParaRPr b="1"/>
          </a:p>
        </p:txBody>
      </p:sp>
      <p:sp>
        <p:nvSpPr>
          <p:cNvPr id="381" name="Google Shape;381;p2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Data Extraction</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It is possible that there are problems with extraction process.</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In such cases, we should double-check for correct data with data guardians.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Some hashing procedures can also be used to make sure data extraction is correct.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Errors at data extraction stage are typically easy to find and can be corrected easily as well.</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Data collection</a:t>
            </a:r>
            <a:r>
              <a:rPr lang="en-IN" sz="24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These errors occur at time of data collection and are harder to correct.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They can be categorized in four types:</a:t>
            </a:r>
            <a:endParaRPr sz="2400">
              <a:latin typeface="Times New Roman"/>
              <a:ea typeface="Times New Roman"/>
              <a:cs typeface="Times New Roman"/>
              <a:sym typeface="Times New Roman"/>
            </a:endParaRPr>
          </a:p>
        </p:txBody>
      </p:sp>
      <p:sp>
        <p:nvSpPr>
          <p:cNvPr id="382" name="Google Shape;38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data has missing values?</a:t>
            </a:r>
            <a:r>
              <a:rPr lang="en-IN">
                <a:latin typeface="Times New Roman"/>
                <a:ea typeface="Times New Roman"/>
                <a:cs typeface="Times New Roman"/>
                <a:sym typeface="Times New Roman"/>
              </a:rPr>
              <a:t> </a:t>
            </a:r>
            <a:br>
              <a:rPr lang="en-IN"/>
            </a:br>
            <a:endParaRPr b="1"/>
          </a:p>
        </p:txBody>
      </p:sp>
      <p:sp>
        <p:nvSpPr>
          <p:cNvPr id="388" name="Google Shape;388;p2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400"/>
              <a:buChar char="•"/>
            </a:pPr>
            <a:r>
              <a:rPr b="1" lang="en-IN">
                <a:latin typeface="Times New Roman"/>
                <a:ea typeface="Times New Roman"/>
                <a:cs typeface="Times New Roman"/>
                <a:sym typeface="Times New Roman"/>
              </a:rPr>
              <a:t>Missing completely at random:</a:t>
            </a:r>
            <a:r>
              <a:rPr lang="en-IN">
                <a:latin typeface="Times New Roman"/>
                <a:ea typeface="Times New Roman"/>
                <a:cs typeface="Times New Roman"/>
                <a:sym typeface="Times New Roman"/>
              </a:rPr>
              <a:t>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the probability of missing variable is same for all observations.</a:t>
            </a:r>
            <a:endParaRPr/>
          </a:p>
          <a:p>
            <a:pPr indent="-76200" lvl="1" marL="6858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Missing at random: </a:t>
            </a:r>
            <a:endParaRPr b="1">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variable is missing at random and missing ratio varies for different values / level of other input variables.</a:t>
            </a:r>
            <a:endParaRPr/>
          </a:p>
          <a:p>
            <a:pPr indent="0" lvl="1" marL="4572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For example: We are collecting data for age and female has higher missing value compare to male.</a:t>
            </a:r>
            <a:endParaRPr/>
          </a:p>
        </p:txBody>
      </p:sp>
      <p:sp>
        <p:nvSpPr>
          <p:cNvPr id="389" name="Google Shape;38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data has missing values?</a:t>
            </a:r>
            <a:r>
              <a:rPr lang="en-IN">
                <a:latin typeface="Times New Roman"/>
                <a:ea typeface="Times New Roman"/>
                <a:cs typeface="Times New Roman"/>
                <a:sym typeface="Times New Roman"/>
              </a:rPr>
              <a:t> </a:t>
            </a:r>
            <a:br>
              <a:rPr lang="en-IN"/>
            </a:br>
            <a:endParaRPr b="1"/>
          </a:p>
        </p:txBody>
      </p:sp>
      <p:sp>
        <p:nvSpPr>
          <p:cNvPr id="395" name="Google Shape;395;p2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400"/>
              <a:buChar char="•"/>
            </a:pPr>
            <a:r>
              <a:rPr b="1" lang="en-IN">
                <a:latin typeface="Times New Roman"/>
                <a:ea typeface="Times New Roman"/>
                <a:cs typeface="Times New Roman"/>
                <a:sym typeface="Times New Roman"/>
              </a:rPr>
              <a:t>Missing that depends on unobserved predictors:</a:t>
            </a:r>
            <a:r>
              <a:rPr lang="en-IN">
                <a:latin typeface="Times New Roman"/>
                <a:ea typeface="Times New Roman"/>
                <a:cs typeface="Times New Roman"/>
                <a:sym typeface="Times New Roman"/>
              </a:rPr>
              <a:t>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the missing values are not random and are related to the unobserved input variable.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For example: In a medical study, if a particular diagnostic causes discomfort, then there is higher chance of drop out from the study. This missing value is not at random unless we have included “discomfort” as an input variable for all patients.</a:t>
            </a:r>
            <a:endParaRPr/>
          </a:p>
          <a:p>
            <a:pPr indent="-76200" lvl="1" marL="6858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Missing that depends on the missing value itself: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the probability of missing value is directly correlated with missing value itself.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For example: People with higher or lower income are likely to provide non-response to their earning.</a:t>
            </a:r>
            <a:endParaRPr>
              <a:latin typeface="Times New Roman"/>
              <a:ea typeface="Times New Roman"/>
              <a:cs typeface="Times New Roman"/>
              <a:sym typeface="Times New Roman"/>
            </a:endParaRPr>
          </a:p>
        </p:txBody>
      </p:sp>
      <p:sp>
        <p:nvSpPr>
          <p:cNvPr id="396" name="Google Shape;39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02" name="Google Shape;40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03" name="Google Shape;403;p27"/>
          <p:cNvSpPr txBox="1"/>
          <p:nvPr>
            <p:ph idx="1" type="body"/>
          </p:nvPr>
        </p:nvSpPr>
        <p:spPr>
          <a:xfrm>
            <a:off x="0" y="943781"/>
            <a:ext cx="12010030" cy="482917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        Deletion: </a:t>
            </a:r>
            <a:r>
              <a:rPr lang="en-IN" sz="2400">
                <a:latin typeface="Times New Roman"/>
                <a:ea typeface="Times New Roman"/>
                <a:cs typeface="Times New Roman"/>
                <a:sym typeface="Times New Roman"/>
              </a:rPr>
              <a:t> It is of two types: </a:t>
            </a:r>
            <a:r>
              <a:rPr b="1" lang="en-IN" sz="2400">
                <a:latin typeface="Times New Roman"/>
                <a:ea typeface="Times New Roman"/>
                <a:cs typeface="Times New Roman"/>
                <a:sym typeface="Times New Roman"/>
              </a:rPr>
              <a:t>List Wise Deletion and Pair Wise Deletion</a:t>
            </a:r>
            <a:r>
              <a:rPr lang="en-IN" sz="2400">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list wise deletion, we delete observations where any of the variable is missing. Simplicity is one of the major advantage of this method, but this method reduces the power of model because it reduces the sample size.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pair wise deletion, we perform analysis with all cases in which the variables of interest are present. Advantage of this method is, it keeps as many cases available for analysis. One of the disadvantage of this method, it uses different sample size for different variables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Deletion methods are used when the nature of missing data is “</a:t>
            </a:r>
            <a:r>
              <a:rPr b="1" lang="en-IN" sz="2400">
                <a:latin typeface="Times New Roman"/>
                <a:ea typeface="Times New Roman"/>
                <a:cs typeface="Times New Roman"/>
                <a:sym typeface="Times New Roman"/>
              </a:rPr>
              <a:t>Missing completely at random</a:t>
            </a:r>
            <a:r>
              <a:rPr lang="en-IN" sz="2400">
                <a:latin typeface="Times New Roman"/>
                <a:ea typeface="Times New Roman"/>
                <a:cs typeface="Times New Roman"/>
                <a:sym typeface="Times New Roman"/>
              </a:rPr>
              <a:t>” else non random missing values can bias the model output.</a:t>
            </a:r>
            <a:endParaRPr/>
          </a:p>
          <a:p>
            <a:pPr indent="0" lvl="0" marL="0" rtl="0" algn="l">
              <a:lnSpc>
                <a:spcPct val="90000"/>
              </a:lnSpc>
              <a:spcBef>
                <a:spcPts val="1000"/>
              </a:spcBef>
              <a:spcAft>
                <a:spcPts val="0"/>
              </a:spcAft>
              <a:buClr>
                <a:schemeClr val="dk1"/>
              </a:buClr>
              <a:buSzPts val="2400"/>
              <a:buNone/>
            </a:pPr>
            <a:br>
              <a:rPr lang="en-I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404" name="Google Shape;404;p27"/>
          <p:cNvPicPr preferRelativeResize="0"/>
          <p:nvPr/>
        </p:nvPicPr>
        <p:blipFill rotWithShape="1">
          <a:blip r:embed="rId3">
            <a:alphaModFix/>
          </a:blip>
          <a:srcRect b="35316" l="33694" r="33843" t="37009"/>
          <a:stretch/>
        </p:blipFill>
        <p:spPr>
          <a:xfrm>
            <a:off x="4067033" y="4459312"/>
            <a:ext cx="4663369" cy="223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10" name="Google Shape;41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11" name="Google Shape;411;p28"/>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Mean/ Mode/ Median Imputation: </a:t>
            </a:r>
            <a:r>
              <a:rPr lang="en-IN" sz="2400">
                <a:latin typeface="Times New Roman"/>
                <a:ea typeface="Times New Roman"/>
                <a:cs typeface="Times New Roman"/>
                <a:sym typeface="Times New Roman"/>
              </a:rPr>
              <a:t>Imputation is a method to fill in the missing values with estimated ones.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objective is to employ known relationships that can be identified in the valid values of the data set to assist in estimating the missing values.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Mean / Mode / Median imputation is one of the most frequently used methods.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consists of replacing the missing data for a given attribute by the mean or median (quantitative attribute) or mode (qualitative attribute) of all known values of that variable.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can be of two types:-</a:t>
            </a:r>
            <a:endParaRPr/>
          </a:p>
          <a:p>
            <a:pPr indent="-228600" lvl="1" marL="685800" rtl="0" algn="l">
              <a:lnSpc>
                <a:spcPct val="90000"/>
              </a:lnSpc>
              <a:spcBef>
                <a:spcPts val="500"/>
              </a:spcBef>
              <a:spcAft>
                <a:spcPts val="0"/>
              </a:spcAft>
              <a:buClr>
                <a:schemeClr val="dk1"/>
              </a:buClr>
              <a:buSzPts val="2000"/>
              <a:buChar char="•"/>
            </a:pPr>
            <a:r>
              <a:rPr b="1" lang="en-IN" sz="2000">
                <a:latin typeface="Times New Roman"/>
                <a:ea typeface="Times New Roman"/>
                <a:cs typeface="Times New Roman"/>
                <a:sym typeface="Times New Roman"/>
              </a:rPr>
              <a:t>Generalized Imputation:</a:t>
            </a:r>
            <a:r>
              <a:rPr lang="en-IN" sz="2000">
                <a:latin typeface="Times New Roman"/>
                <a:ea typeface="Times New Roman"/>
                <a:cs typeface="Times New Roman"/>
                <a:sym typeface="Times New Roman"/>
              </a:rPr>
              <a:t> In this case, we calculate the mean or median for all non missing values of that variable then replace missing value with mean or median. Like in above table, variable “</a:t>
            </a:r>
            <a:r>
              <a:rPr b="1" lang="en-IN" sz="2000">
                <a:latin typeface="Times New Roman"/>
                <a:ea typeface="Times New Roman"/>
                <a:cs typeface="Times New Roman"/>
                <a:sym typeface="Times New Roman"/>
              </a:rPr>
              <a:t>Manpower”</a:t>
            </a:r>
            <a:r>
              <a:rPr lang="en-IN" sz="2000">
                <a:latin typeface="Times New Roman"/>
                <a:ea typeface="Times New Roman"/>
                <a:cs typeface="Times New Roman"/>
                <a:sym typeface="Times New Roman"/>
              </a:rPr>
              <a:t> is missing so we take average of all non missing values of “</a:t>
            </a:r>
            <a:r>
              <a:rPr b="1" lang="en-IN" sz="2000">
                <a:latin typeface="Times New Roman"/>
                <a:ea typeface="Times New Roman"/>
                <a:cs typeface="Times New Roman"/>
                <a:sym typeface="Times New Roman"/>
              </a:rPr>
              <a:t>Manpower”</a:t>
            </a:r>
            <a:r>
              <a:rPr lang="en-IN" sz="2000">
                <a:latin typeface="Times New Roman"/>
                <a:ea typeface="Times New Roman"/>
                <a:cs typeface="Times New Roman"/>
                <a:sym typeface="Times New Roman"/>
              </a:rPr>
              <a:t> (</a:t>
            </a:r>
            <a:r>
              <a:rPr b="1" lang="en-IN" sz="2000">
                <a:latin typeface="Times New Roman"/>
                <a:ea typeface="Times New Roman"/>
                <a:cs typeface="Times New Roman"/>
                <a:sym typeface="Times New Roman"/>
              </a:rPr>
              <a:t>28.33</a:t>
            </a:r>
            <a:r>
              <a:rPr lang="en-IN" sz="2000">
                <a:latin typeface="Times New Roman"/>
                <a:ea typeface="Times New Roman"/>
                <a:cs typeface="Times New Roman"/>
                <a:sym typeface="Times New Roman"/>
              </a:rPr>
              <a:t>) and then replace missing value with it.</a:t>
            </a:r>
            <a:endParaRPr/>
          </a:p>
          <a:p>
            <a:pPr indent="-228600" lvl="1" marL="685800" rtl="0" algn="l">
              <a:lnSpc>
                <a:spcPct val="90000"/>
              </a:lnSpc>
              <a:spcBef>
                <a:spcPts val="500"/>
              </a:spcBef>
              <a:spcAft>
                <a:spcPts val="0"/>
              </a:spcAft>
              <a:buClr>
                <a:schemeClr val="dk1"/>
              </a:buClr>
              <a:buSzPts val="2000"/>
              <a:buChar char="•"/>
            </a:pPr>
            <a:r>
              <a:rPr b="1" lang="en-IN" sz="2000">
                <a:latin typeface="Times New Roman"/>
                <a:ea typeface="Times New Roman"/>
                <a:cs typeface="Times New Roman"/>
                <a:sym typeface="Times New Roman"/>
              </a:rPr>
              <a:t>Similar case Imputation:</a:t>
            </a:r>
            <a:r>
              <a:rPr lang="en-IN" sz="2000">
                <a:latin typeface="Times New Roman"/>
                <a:ea typeface="Times New Roman"/>
                <a:cs typeface="Times New Roman"/>
                <a:sym typeface="Times New Roman"/>
              </a:rPr>
              <a:t> In this case, we calculate average for gender “</a:t>
            </a:r>
            <a:r>
              <a:rPr b="1" lang="en-IN" sz="2000">
                <a:latin typeface="Times New Roman"/>
                <a:ea typeface="Times New Roman"/>
                <a:cs typeface="Times New Roman"/>
                <a:sym typeface="Times New Roman"/>
              </a:rPr>
              <a:t>Male” </a:t>
            </a:r>
            <a:r>
              <a:rPr lang="en-IN" sz="2000">
                <a:latin typeface="Times New Roman"/>
                <a:ea typeface="Times New Roman"/>
                <a:cs typeface="Times New Roman"/>
                <a:sym typeface="Times New Roman"/>
              </a:rPr>
              <a:t>(29.75) and “</a:t>
            </a:r>
            <a:r>
              <a:rPr b="1" lang="en-IN" sz="2000">
                <a:latin typeface="Times New Roman"/>
                <a:ea typeface="Times New Roman"/>
                <a:cs typeface="Times New Roman"/>
                <a:sym typeface="Times New Roman"/>
              </a:rPr>
              <a:t>Female</a:t>
            </a:r>
            <a:r>
              <a:rPr lang="en-IN" sz="2000">
                <a:latin typeface="Times New Roman"/>
                <a:ea typeface="Times New Roman"/>
                <a:cs typeface="Times New Roman"/>
                <a:sym typeface="Times New Roman"/>
              </a:rPr>
              <a:t>” (25) individually of non missing values then replace the missing value based on gender. For “</a:t>
            </a:r>
            <a:r>
              <a:rPr b="1" lang="en-IN" sz="2000">
                <a:latin typeface="Times New Roman"/>
                <a:ea typeface="Times New Roman"/>
                <a:cs typeface="Times New Roman"/>
                <a:sym typeface="Times New Roman"/>
              </a:rPr>
              <a:t>Male</a:t>
            </a:r>
            <a:r>
              <a:rPr lang="en-IN" sz="2000">
                <a:latin typeface="Times New Roman"/>
                <a:ea typeface="Times New Roman"/>
                <a:cs typeface="Times New Roman"/>
                <a:sym typeface="Times New Roman"/>
              </a:rPr>
              <a:t>“, we will replace missing values of manpower with 29.75 and for “</a:t>
            </a:r>
            <a:r>
              <a:rPr b="1" lang="en-IN" sz="2000">
                <a:latin typeface="Times New Roman"/>
                <a:ea typeface="Times New Roman"/>
                <a:cs typeface="Times New Roman"/>
                <a:sym typeface="Times New Roman"/>
              </a:rPr>
              <a:t>Female</a:t>
            </a:r>
            <a:r>
              <a:rPr lang="en-IN" sz="2000">
                <a:latin typeface="Times New Roman"/>
                <a:ea typeface="Times New Roman"/>
                <a:cs typeface="Times New Roman"/>
                <a:sym typeface="Times New Roman"/>
              </a:rPr>
              <a:t>” with 25.</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17" name="Google Shape;41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18" name="Google Shape;418;p29"/>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Prediction Model</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Prediction model is one of the sophisticated method for handling missing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Here, we create a predictive model to estimate values that will substitute the missing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this case, we divide our data set into two sets: One set with no missing values for the variable and another one with missing values.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First data set become training data set of the model while second data set with missing values is test data set and variable with missing values is treated as target variable.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Next, we create a model to predict target variable based on other attributes of the training data set and populate missing values of test data set.</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There are 2 drawbacks for this approach:</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The model estimated values are usually more well-behaved than the true values</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If there are no relationships with attributes in the data set and the attribute with missing values, then the model will not be precise for estimating missing values.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Course Objectives</a:t>
            </a:r>
            <a:endParaRPr b="1"/>
          </a:p>
        </p:txBody>
      </p:sp>
      <p:sp>
        <p:nvSpPr>
          <p:cNvPr id="214" name="Google Shape;21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215" name="Google Shape;215;p3"/>
          <p:cNvGrpSpPr/>
          <p:nvPr/>
        </p:nvGrpSpPr>
        <p:grpSpPr>
          <a:xfrm>
            <a:off x="1558715" y="2253322"/>
            <a:ext cx="9792213" cy="2880062"/>
            <a:chOff x="2870" y="1405526"/>
            <a:chExt cx="9792213" cy="2880062"/>
          </a:xfrm>
        </p:grpSpPr>
        <p:sp>
          <p:nvSpPr>
            <p:cNvPr id="216" name="Google Shape;216;p3"/>
            <p:cNvSpPr/>
            <p:nvPr/>
          </p:nvSpPr>
          <p:spPr>
            <a:xfrm>
              <a:off x="2870" y="1405526"/>
              <a:ext cx="2880062" cy="2880062"/>
            </a:xfrm>
            <a:prstGeom prst="ellipse">
              <a:avLst/>
            </a:prstGeom>
            <a:solidFill>
              <a:schemeClr val="accent2">
                <a:alpha val="49803"/>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txBox="1"/>
            <p:nvPr/>
          </p:nvSpPr>
          <p:spPr>
            <a:xfrm>
              <a:off x="2870"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understand the history and development of Machine Learning.</a:t>
              </a:r>
              <a:endParaRPr b="1" sz="1600">
                <a:solidFill>
                  <a:schemeClr val="dk1"/>
                </a:solidFill>
                <a:latin typeface="Calibri"/>
                <a:ea typeface="Calibri"/>
                <a:cs typeface="Calibri"/>
                <a:sym typeface="Calibri"/>
              </a:endParaRPr>
            </a:p>
          </p:txBody>
        </p:sp>
        <p:sp>
          <p:nvSpPr>
            <p:cNvPr id="218" name="Google Shape;218;p3"/>
            <p:cNvSpPr/>
            <p:nvPr/>
          </p:nvSpPr>
          <p:spPr>
            <a:xfrm>
              <a:off x="2306920" y="1405526"/>
              <a:ext cx="2880062" cy="2880062"/>
            </a:xfrm>
            <a:prstGeom prst="ellipse">
              <a:avLst/>
            </a:prstGeom>
            <a:solidFill>
              <a:srgbClr val="D07A5B">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txBox="1"/>
            <p:nvPr/>
          </p:nvSpPr>
          <p:spPr>
            <a:xfrm>
              <a:off x="2306920"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provide a comprehensive foundation to Machine Learning and Optimization methodology with applications t.</a:t>
              </a:r>
              <a:endParaRPr b="1" sz="1600">
                <a:solidFill>
                  <a:schemeClr val="dk1"/>
                </a:solidFill>
                <a:latin typeface="Calibri"/>
                <a:ea typeface="Calibri"/>
                <a:cs typeface="Calibri"/>
                <a:sym typeface="Calibri"/>
              </a:endParaRPr>
            </a:p>
          </p:txBody>
        </p:sp>
        <p:sp>
          <p:nvSpPr>
            <p:cNvPr id="220" name="Google Shape;220;p3"/>
            <p:cNvSpPr/>
            <p:nvPr/>
          </p:nvSpPr>
          <p:spPr>
            <a:xfrm>
              <a:off x="4610971" y="1405526"/>
              <a:ext cx="2880062" cy="2880062"/>
            </a:xfrm>
            <a:prstGeom prst="ellipse">
              <a:avLst/>
            </a:prstGeom>
            <a:solidFill>
              <a:srgbClr val="B88881">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txBox="1"/>
            <p:nvPr/>
          </p:nvSpPr>
          <p:spPr>
            <a:xfrm>
              <a:off x="4610971"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study learning processes: supervised and unsupervised, deterministic and statistical knowledge of Machine learners, and ensemble learning</a:t>
              </a:r>
              <a:endParaRPr b="1" sz="1600">
                <a:solidFill>
                  <a:schemeClr val="dk1"/>
                </a:solidFill>
                <a:latin typeface="Calibri"/>
                <a:ea typeface="Calibri"/>
                <a:cs typeface="Calibri"/>
                <a:sym typeface="Calibri"/>
              </a:endParaRPr>
            </a:p>
          </p:txBody>
        </p:sp>
        <p:sp>
          <p:nvSpPr>
            <p:cNvPr id="222" name="Google Shape;222;p3"/>
            <p:cNvSpPr/>
            <p:nvPr/>
          </p:nvSpPr>
          <p:spPr>
            <a:xfrm>
              <a:off x="6915021" y="1405526"/>
              <a:ext cx="2880062" cy="2880062"/>
            </a:xfrm>
            <a:prstGeom prst="ellipse">
              <a:avLst/>
            </a:prstGeom>
            <a:solidFill>
              <a:srgbClr val="A4A4A4">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txBox="1"/>
            <p:nvPr/>
          </p:nvSpPr>
          <p:spPr>
            <a:xfrm>
              <a:off x="6915021"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understand modern techniques and practical trends of Machine learning.</a:t>
              </a:r>
              <a:endParaRPr b="1" sz="16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24" name="Google Shape;42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25" name="Google Shape;425;p30"/>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KNN Imputation:</a:t>
            </a:r>
            <a:r>
              <a:rPr lang="en-IN" sz="2400">
                <a:latin typeface="Times New Roman"/>
                <a:ea typeface="Times New Roman"/>
                <a:cs typeface="Times New Roman"/>
                <a:sym typeface="Times New Roman"/>
              </a:rPr>
              <a:t> In this method of imputation, the missing values of an attribute are imputed using the given number of attributes that are most similar to the attribute whose values are missing.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similarity of two attributes is determined using a distance function. It is also known to have certain advantage &amp; disadvantages.</a:t>
            </a:r>
            <a:endParaRPr/>
          </a:p>
          <a:p>
            <a:pPr indent="-76200" lvl="1" marL="6858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Advantages:</a:t>
            </a:r>
            <a:endParaRPr>
              <a:latin typeface="Times New Roman"/>
              <a:ea typeface="Times New Roman"/>
              <a:cs typeface="Times New Roman"/>
              <a:sym typeface="Times New Roman"/>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k-nearest neighbour can predict both qualitative &amp; quantitative attributes</a:t>
            </a:r>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Creation of predictive model for each attribute with missing data is not required</a:t>
            </a:r>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Attributes with multiple missing values can be easily treated</a:t>
            </a:r>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Correlation structure of the data is taken into consideration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31" name="Google Shape;43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32" name="Google Shape;432;p31"/>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76200" lvl="1" marL="685800" rtl="0" algn="l">
              <a:lnSpc>
                <a:spcPct val="90000"/>
              </a:lnSpc>
              <a:spcBef>
                <a:spcPts val="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Disadvantage:</a:t>
            </a:r>
            <a:endParaRPr/>
          </a:p>
          <a:p>
            <a:pPr indent="-76200" lvl="1" marL="6858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KNN algorithm is very time-consuming in analyzing large database. It searches through all the dataset looking for the most similar instances.</a:t>
            </a:r>
            <a:endParaRPr/>
          </a:p>
          <a:p>
            <a:pPr indent="-76200" lvl="2" marL="1143000" rtl="0" algn="l">
              <a:lnSpc>
                <a:spcPct val="90000"/>
              </a:lnSpc>
              <a:spcBef>
                <a:spcPts val="5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Choice of k-value is very critical. Higher value of k would include attributes which are significantly different from what we need whereas lower value of k implies missing out of significant attributes.</a:t>
            </a:r>
            <a:endParaRPr/>
          </a:p>
          <a:p>
            <a:pPr indent="-228600" lvl="0" marL="228600" rtl="0" algn="l">
              <a:lnSpc>
                <a:spcPct val="90000"/>
              </a:lnSpc>
              <a:spcBef>
                <a:spcPts val="1000"/>
              </a:spcBef>
              <a:spcAft>
                <a:spcPts val="0"/>
              </a:spcAft>
              <a:buClr>
                <a:schemeClr val="dk1"/>
              </a:buClr>
              <a:buSzPts val="2400"/>
              <a:buChar char="•"/>
            </a:pPr>
            <a:br>
              <a:rPr lang="en-I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Techniques of Outlier Detection and Treatment</a:t>
            </a:r>
            <a:endParaRPr b="1"/>
          </a:p>
        </p:txBody>
      </p:sp>
      <p:sp>
        <p:nvSpPr>
          <p:cNvPr id="438" name="Google Shape;438;p3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an outlier, its types and causes?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the impact of outliers on dataset ? </a:t>
            </a:r>
            <a:endParaRPr sz="2800">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How to detect and remove outlier ? </a:t>
            </a:r>
            <a:endParaRPr/>
          </a:p>
        </p:txBody>
      </p:sp>
      <p:sp>
        <p:nvSpPr>
          <p:cNvPr id="439" name="Google Shape;43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What is Outlier?</a:t>
            </a:r>
            <a:endParaRPr b="1"/>
          </a:p>
        </p:txBody>
      </p:sp>
      <p:sp>
        <p:nvSpPr>
          <p:cNvPr id="445" name="Google Shape;445;p33"/>
          <p:cNvSpPr txBox="1"/>
          <p:nvPr>
            <p:ph idx="1" type="body"/>
          </p:nvPr>
        </p:nvSpPr>
        <p:spPr>
          <a:xfrm>
            <a:off x="412296" y="1050925"/>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Outlier is a commonly used terminology by analysts and data scientists as it needs close attention else it can result in wildly wrong estimations.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Outlier is an observation that appears far away and diverges from an overall pattern in a sample.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take an example, we do customer profiling and find out that the average annual income of customers is $0.8 million. But, there are two customers having annual income of $4 and $4.2 million. These two customers annual income is much higher than rest of the population. These two observations will be seen as Outliers.</a:t>
            </a:r>
            <a:endParaRPr/>
          </a:p>
          <a:p>
            <a:pPr indent="-228600" lvl="0" marL="228600" rtl="0" algn="l">
              <a:lnSpc>
                <a:spcPct val="90000"/>
              </a:lnSpc>
              <a:spcBef>
                <a:spcPts val="1000"/>
              </a:spcBef>
              <a:spcAft>
                <a:spcPts val="0"/>
              </a:spcAft>
              <a:buClr>
                <a:schemeClr val="dk1"/>
              </a:buClr>
              <a:buSzPts val="2400"/>
              <a:buChar char="•"/>
            </a:pPr>
            <a:br>
              <a:rPr lang="en-IN" sz="2400" u="sng">
                <a:solidFill>
                  <a:schemeClr val="hlink"/>
                </a:solidFill>
                <a:latin typeface="Times New Roman"/>
                <a:ea typeface="Times New Roman"/>
                <a:cs typeface="Times New Roman"/>
                <a:sym typeface="Times New Roman"/>
                <a:hlinkClick r:id="rId3"/>
              </a:rPr>
            </a:br>
            <a:endParaRPr sz="2400">
              <a:latin typeface="Times New Roman"/>
              <a:ea typeface="Times New Roman"/>
              <a:cs typeface="Times New Roman"/>
              <a:sym typeface="Times New Roman"/>
            </a:endParaRPr>
          </a:p>
        </p:txBody>
      </p:sp>
      <p:sp>
        <p:nvSpPr>
          <p:cNvPr id="446" name="Google Shape;44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47" name="Google Shape;447;p33"/>
          <p:cNvPicPr preferRelativeResize="0"/>
          <p:nvPr/>
        </p:nvPicPr>
        <p:blipFill rotWithShape="1">
          <a:blip r:embed="rId4">
            <a:alphaModFix/>
          </a:blip>
          <a:srcRect b="26156" l="34030" r="34067" t="34819"/>
          <a:stretch/>
        </p:blipFill>
        <p:spPr>
          <a:xfrm>
            <a:off x="3916906" y="3955232"/>
            <a:ext cx="3889613" cy="267496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Types of Outlier</a:t>
            </a:r>
            <a:endParaRPr b="1"/>
          </a:p>
        </p:txBody>
      </p:sp>
      <p:sp>
        <p:nvSpPr>
          <p:cNvPr id="453" name="Google Shape;453;p34"/>
          <p:cNvSpPr txBox="1"/>
          <p:nvPr>
            <p:ph idx="1" type="body"/>
          </p:nvPr>
        </p:nvSpPr>
        <p:spPr>
          <a:xfrm>
            <a:off x="574627" y="1068009"/>
            <a:ext cx="11367407" cy="57899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Outlier can be of two types: </a:t>
            </a:r>
            <a:r>
              <a:rPr b="1" lang="en-IN" sz="2400">
                <a:latin typeface="Times New Roman"/>
                <a:ea typeface="Times New Roman"/>
                <a:cs typeface="Times New Roman"/>
                <a:sym typeface="Times New Roman"/>
              </a:rPr>
              <a:t>Univariate</a:t>
            </a:r>
            <a:r>
              <a:rPr lang="en-IN" sz="2400">
                <a:latin typeface="Times New Roman"/>
                <a:ea typeface="Times New Roman"/>
                <a:cs typeface="Times New Roman"/>
                <a:sym typeface="Times New Roman"/>
              </a:rPr>
              <a:t> and </a:t>
            </a:r>
            <a:r>
              <a:rPr b="1" lang="en-IN" sz="2400">
                <a:latin typeface="Times New Roman"/>
                <a:ea typeface="Times New Roman"/>
                <a:cs typeface="Times New Roman"/>
                <a:sym typeface="Times New Roman"/>
              </a:rPr>
              <a:t>Multivariate</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Univariate outliers can be found when we look at distribution of a single variable (in previous slide).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Multi-variate outliers are outliers in an n-dimensional space. In order to find them, you have to look at distributions in multi-dimensions.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 us say we are understanding the relationship between height and weight.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Univariate</a:t>
            </a:r>
            <a:r>
              <a:rPr lang="en-IN" sz="2400">
                <a:latin typeface="Times New Roman"/>
                <a:ea typeface="Times New Roman"/>
                <a:cs typeface="Times New Roman"/>
                <a:sym typeface="Times New Roman"/>
              </a:rPr>
              <a:t>  (Not Present)		         </a:t>
            </a:r>
            <a:r>
              <a:rPr b="1" lang="en-IN" sz="2400">
                <a:latin typeface="Times New Roman"/>
                <a:ea typeface="Times New Roman"/>
                <a:cs typeface="Times New Roman"/>
                <a:sym typeface="Times New Roman"/>
              </a:rPr>
              <a:t>Multivariate</a:t>
            </a:r>
            <a:endParaRPr sz="2400">
              <a:latin typeface="Times New Roman"/>
              <a:ea typeface="Times New Roman"/>
              <a:cs typeface="Times New Roman"/>
              <a:sym typeface="Times New Roman"/>
            </a:endParaRPr>
          </a:p>
        </p:txBody>
      </p:sp>
      <p:sp>
        <p:nvSpPr>
          <p:cNvPr id="454" name="Google Shape;45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55" name="Google Shape;455;p34"/>
          <p:cNvPicPr preferRelativeResize="0"/>
          <p:nvPr/>
        </p:nvPicPr>
        <p:blipFill rotWithShape="1">
          <a:blip r:embed="rId3">
            <a:alphaModFix/>
          </a:blip>
          <a:srcRect b="26953" l="7166" r="7536" t="34620"/>
          <a:stretch/>
        </p:blipFill>
        <p:spPr>
          <a:xfrm>
            <a:off x="838200" y="3585807"/>
            <a:ext cx="10399594" cy="263401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Cause of Outliers</a:t>
            </a:r>
            <a:endParaRPr b="1"/>
          </a:p>
        </p:txBody>
      </p:sp>
      <p:sp>
        <p:nvSpPr>
          <p:cNvPr id="461" name="Google Shape;461;p3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Causes of outliers can be classified in two broad categories:</a:t>
            </a:r>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Artificial (Error) / Non-natural</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Natural</a:t>
            </a:r>
            <a:r>
              <a:rPr lang="en-IN" sz="2400">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understand various types of outliers in more detail:</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Data Entry Errors:-</a:t>
            </a:r>
            <a:r>
              <a:rPr lang="en-IN" sz="2400">
                <a:latin typeface="Times New Roman"/>
                <a:ea typeface="Times New Roman"/>
                <a:cs typeface="Times New Roman"/>
                <a:sym typeface="Times New Roman"/>
              </a:rPr>
              <a:t> Human errors such as errors caused during data collection, recording, or entry can cause outliers in data. For example: Annual income of a customer is $100,000. Accidentally, the data entry operator puts an additional zero in the figure. Now the income becomes $1,000,000 which is 10 times higher. Evidently, this will be the outlier value when compared with rest of the population.</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Measurement Error: </a:t>
            </a:r>
            <a:r>
              <a:rPr lang="en-IN" sz="2400">
                <a:latin typeface="Times New Roman"/>
                <a:ea typeface="Times New Roman"/>
                <a:cs typeface="Times New Roman"/>
                <a:sym typeface="Times New Roman"/>
              </a:rPr>
              <a:t>It is the most common source of outliers. This is caused when the measurement instrument used turns out to be faulty. For example: There are 10 weighing machines. 9 of them are correct, 1 is faulty. Weight measured by people on the faulty machine will be higher / lower than the rest of people in the group. The weights measured on faulty machine can lead to outliers.</a:t>
            </a:r>
            <a:endParaRPr sz="2400">
              <a:latin typeface="Times New Roman"/>
              <a:ea typeface="Times New Roman"/>
              <a:cs typeface="Times New Roman"/>
              <a:sym typeface="Times New Roman"/>
            </a:endParaRPr>
          </a:p>
        </p:txBody>
      </p:sp>
      <p:sp>
        <p:nvSpPr>
          <p:cNvPr id="462" name="Google Shape;462;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Cause of Outliers</a:t>
            </a:r>
            <a:endParaRPr b="1"/>
          </a:p>
        </p:txBody>
      </p:sp>
      <p:sp>
        <p:nvSpPr>
          <p:cNvPr id="468" name="Google Shape;468;p3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Experimental Error:</a:t>
            </a:r>
            <a:r>
              <a:rPr lang="en-IN" sz="2400">
                <a:latin typeface="Times New Roman"/>
                <a:ea typeface="Times New Roman"/>
                <a:cs typeface="Times New Roman"/>
                <a:sym typeface="Times New Roman"/>
              </a:rPr>
              <a:t> For example: In a 100m sprint of 7 runners, one runner missed out on concentrating on the ‘Go’ call which caused him to start late. Hence, this caused the runner’s run time to be more than other runners. His total run time can be an outlier.</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Intentional Outlier</a:t>
            </a:r>
            <a:r>
              <a:rPr b="1" i="1" lang="en-IN" sz="2400">
                <a:latin typeface="Times New Roman"/>
                <a:ea typeface="Times New Roman"/>
                <a:cs typeface="Times New Roman"/>
                <a:sym typeface="Times New Roman"/>
              </a:rPr>
              <a:t>: </a:t>
            </a:r>
            <a:r>
              <a:rPr lang="en-IN" sz="2400">
                <a:latin typeface="Times New Roman"/>
                <a:ea typeface="Times New Roman"/>
                <a:cs typeface="Times New Roman"/>
                <a:sym typeface="Times New Roman"/>
              </a:rPr>
              <a:t>This is commonly found in self-reported measures that involves sensitive data. For example: Teens would typically under report the amount of alcohol that they consume. Only a fraction of them would report actual value. Here actual values might look like outliers because rest of the teens are under reporting the consumption.</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Data Processing Error: </a:t>
            </a:r>
            <a:r>
              <a:rPr lang="en-IN" sz="2400">
                <a:latin typeface="Times New Roman"/>
                <a:ea typeface="Times New Roman"/>
                <a:cs typeface="Times New Roman"/>
                <a:sym typeface="Times New Roman"/>
              </a:rPr>
              <a:t>Whenever we perform data mining, we extract data from multiple sources. It is possible that some manipulation or extraction errors may lead to outliers in the dataset.</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Sampling error:</a:t>
            </a:r>
            <a:r>
              <a:rPr lang="en-IN" sz="2400">
                <a:latin typeface="Times New Roman"/>
                <a:ea typeface="Times New Roman"/>
                <a:cs typeface="Times New Roman"/>
                <a:sym typeface="Times New Roman"/>
              </a:rPr>
              <a:t> For instance, we have to measure the height of athletes. By mistake, we include a few basketball players in the sample. This inclusion is likely to cause outliers in the dataset.</a:t>
            </a:r>
            <a:endParaRPr sz="2400">
              <a:latin typeface="Times New Roman"/>
              <a:ea typeface="Times New Roman"/>
              <a:cs typeface="Times New Roman"/>
              <a:sym typeface="Times New Roman"/>
            </a:endParaRPr>
          </a:p>
        </p:txBody>
      </p:sp>
      <p:sp>
        <p:nvSpPr>
          <p:cNvPr id="469" name="Google Shape;46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Cause of Outliers</a:t>
            </a:r>
            <a:endParaRPr b="1"/>
          </a:p>
        </p:txBody>
      </p:sp>
      <p:sp>
        <p:nvSpPr>
          <p:cNvPr id="475" name="Google Shape;475;p37"/>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Natural Outlier: </a:t>
            </a:r>
            <a:r>
              <a:rPr lang="en-IN" sz="2400">
                <a:latin typeface="Times New Roman"/>
                <a:ea typeface="Times New Roman"/>
                <a:cs typeface="Times New Roman"/>
                <a:sym typeface="Times New Roman"/>
              </a:rPr>
              <a:t>When an outlier is not artificial (due to error), it is a natural outlier. For instance: In my last assignment with one of the renowned insurance company, I noticed that the performance of top 50 financial advisors was far higher than rest of the population. Surprisingly, it was not due to any error. Hence, whenever we perform any data mining activity with advisors, we used to treat this segment separately.</a:t>
            </a:r>
            <a:endParaRPr/>
          </a:p>
        </p:txBody>
      </p:sp>
      <p:sp>
        <p:nvSpPr>
          <p:cNvPr id="476" name="Google Shape;47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Impact of Outliers</a:t>
            </a:r>
            <a:endParaRPr b="1"/>
          </a:p>
        </p:txBody>
      </p:sp>
      <p:sp>
        <p:nvSpPr>
          <p:cNvPr id="482" name="Google Shape;482;p38"/>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Outliers can drastically change the results of the data analysis and statistical modeling.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are numerous unfavourable impacts of outliers in the data set:</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It increases the error variance and reduces the power of statistical tests</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If the outliers are non-randomly distributed, they can decrease normality</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They can bias or influence estimates that may be of substantive interest</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They can also impact the basic assumption of Regression, ANOVA and other statistical model assumptions.</a:t>
            </a:r>
            <a:endParaRPr sz="2000">
              <a:latin typeface="Times New Roman"/>
              <a:ea typeface="Times New Roman"/>
              <a:cs typeface="Times New Roman"/>
              <a:sym typeface="Times New Roman"/>
            </a:endParaRPr>
          </a:p>
        </p:txBody>
      </p:sp>
      <p:sp>
        <p:nvSpPr>
          <p:cNvPr id="483" name="Google Shape;48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84" name="Google Shape;484;p38"/>
          <p:cNvPicPr preferRelativeResize="0"/>
          <p:nvPr/>
        </p:nvPicPr>
        <p:blipFill rotWithShape="1">
          <a:blip r:embed="rId3">
            <a:alphaModFix/>
          </a:blip>
          <a:srcRect b="29541" l="28320" r="28358" t="37606"/>
          <a:stretch/>
        </p:blipFill>
        <p:spPr>
          <a:xfrm>
            <a:off x="3455158" y="3821374"/>
            <a:ext cx="5281683" cy="225188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Outlier Detection</a:t>
            </a:r>
            <a:endParaRPr b="1"/>
          </a:p>
        </p:txBody>
      </p:sp>
      <p:sp>
        <p:nvSpPr>
          <p:cNvPr id="490" name="Google Shape;490;p39"/>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Most commonly used method to detect outliers is visualization. We use various visualization methods, like </a:t>
            </a:r>
            <a:r>
              <a:rPr b="1" lang="en-IN" sz="2400">
                <a:latin typeface="Times New Roman"/>
                <a:ea typeface="Times New Roman"/>
                <a:cs typeface="Times New Roman"/>
                <a:sym typeface="Times New Roman"/>
              </a:rPr>
              <a:t>Box-plot</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Histogram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Scatter Plot</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Some analysts also various thumb rules to detect outliers. Some of them are: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Use capping methods. Any value which out of range of 5th and 95th percentile can be considered as outlier</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Data points, three or more standard deviation away from mean are considered outlier</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Bivariate and multivariate outliers are typically measured using either an index of influence or leverage, or distance. </a:t>
            </a:r>
            <a:endParaRPr/>
          </a:p>
        </p:txBody>
      </p:sp>
      <p:sp>
        <p:nvSpPr>
          <p:cNvPr id="491" name="Google Shape;49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Syllabus</a:t>
            </a:r>
            <a:endParaRPr b="1"/>
          </a:p>
        </p:txBody>
      </p:sp>
      <p:sp>
        <p:nvSpPr>
          <p:cNvPr id="229" name="Google Shape;229;p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UNIT-I</a:t>
            </a:r>
            <a:r>
              <a:rPr lang="en-IN" sz="2400">
                <a:latin typeface="Times New Roman"/>
                <a:ea typeface="Times New Roman"/>
                <a:cs typeface="Times New Roman"/>
                <a:sym typeface="Times New Roman"/>
              </a:rPr>
              <a:t>                      </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Chapter-1  </a:t>
            </a:r>
            <a:r>
              <a:rPr lang="en-IN" sz="24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br>
              <a:rPr lang="en-IN" sz="2400">
                <a:latin typeface="Times New Roman"/>
                <a:ea typeface="Times New Roman"/>
                <a:cs typeface="Times New Roman"/>
                <a:sym typeface="Times New Roman"/>
              </a:rPr>
            </a:br>
            <a:r>
              <a:rPr b="1" lang="en-IN" sz="2400"/>
              <a:t>Fundamentals of Machine Learning:</a:t>
            </a:r>
            <a:r>
              <a:rPr lang="en-IN" sz="2400"/>
              <a:t> Introduction to Machine Learning (ML), Different types of Machine Learning, Machine Learning Life Cycle: Data Discovery, Exploratory Analysis: Data Preparation, Model Planning, Model Building, Model Evaluation, Real World Case Study. Foundation of ML: ML Techniques.</a:t>
            </a:r>
            <a:br>
              <a:rPr lang="en-IN" sz="2400">
                <a:latin typeface="Times New Roman"/>
                <a:ea typeface="Times New Roman"/>
                <a:cs typeface="Times New Roman"/>
                <a:sym typeface="Times New Roman"/>
              </a:rPr>
            </a:br>
            <a:r>
              <a:rPr b="1"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230" name="Google Shape;2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Outlier Treatment</a:t>
            </a:r>
            <a:endParaRPr b="1"/>
          </a:p>
        </p:txBody>
      </p:sp>
      <p:sp>
        <p:nvSpPr>
          <p:cNvPr id="497" name="Google Shape;497;p40"/>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Deleting observations: </a:t>
            </a:r>
            <a:r>
              <a:rPr lang="en-IN" sz="2400">
                <a:latin typeface="Times New Roman"/>
                <a:ea typeface="Times New Roman"/>
                <a:cs typeface="Times New Roman"/>
                <a:sym typeface="Times New Roman"/>
              </a:rPr>
              <a:t>We delete outlier values if it is due to data entry error, data processing error or outlier observations are very small in numbers. We can also use trimming at both ends to remove outliers.</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Transforming and binning values: </a:t>
            </a:r>
            <a:r>
              <a:rPr lang="en-IN" sz="2400">
                <a:latin typeface="Times New Roman"/>
                <a:ea typeface="Times New Roman"/>
                <a:cs typeface="Times New Roman"/>
                <a:sym typeface="Times New Roman"/>
              </a:rPr>
              <a:t>Transforming variables can also eliminate outliers. Natural log of a value reduces the variation caused by extreme values.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Binning is also a form of variable transformation. Decision Tree algorithm allows to deal with outliers well due to binning of variable. We can also use the process of assigning weights to different observations</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Imputing: </a:t>
            </a:r>
            <a:r>
              <a:rPr lang="en-IN" sz="2400">
                <a:latin typeface="Times New Roman"/>
                <a:ea typeface="Times New Roman"/>
                <a:cs typeface="Times New Roman"/>
                <a:sym typeface="Times New Roman"/>
              </a:rPr>
              <a:t> We can use mean, median, mode imputation methods. If outlier is artificial, we can go with imputing values. We can also use statistical model to predict values of outlier observation and after that we can impute it with predicted values.</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Treat separately: </a:t>
            </a:r>
            <a:r>
              <a:rPr lang="en-IN" sz="2400">
                <a:latin typeface="Times New Roman"/>
                <a:ea typeface="Times New Roman"/>
                <a:cs typeface="Times New Roman"/>
                <a:sym typeface="Times New Roman"/>
              </a:rPr>
              <a:t>If there are significant number of outliers, we should treat them separately in the statistical model. One of the approach is to treat both groups as two different groups and build individual model for both groups and then combine the output.</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498" name="Google Shape;49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The Art of Feature Engineering</a:t>
            </a:r>
            <a:endParaRPr b="1"/>
          </a:p>
        </p:txBody>
      </p:sp>
      <p:sp>
        <p:nvSpPr>
          <p:cNvPr id="504" name="Google Shape;504;p41"/>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Feature Engineering and its process ?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Variable Transformation and when it should be used?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are the common methods of variable transformation ?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feature variable creation and its benefits ?</a:t>
            </a:r>
            <a:endParaRPr/>
          </a:p>
        </p:txBody>
      </p:sp>
      <p:sp>
        <p:nvSpPr>
          <p:cNvPr id="505" name="Google Shape;50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Feature Engineering</a:t>
            </a:r>
            <a:endParaRPr b="1"/>
          </a:p>
        </p:txBody>
      </p:sp>
      <p:sp>
        <p:nvSpPr>
          <p:cNvPr id="511" name="Google Shape;511;p4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Feature engineering is the science (and art) of extracting more information from existing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You are not adding any new data here, but you are actually making the data you already have more useful.</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example, let’s say you are trying to predict foot fall in a shopping mall based on dates.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If you try and use the dates directly, you may not be able to extract meaningful insights from the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is because the foot fall is less affected by the day of the month than it is by the day of the week.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Now this information about day of week is implicit in your data. You need to bring it out to make your model better.</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exercising of bringing out information from data in known as feature engineering.</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12" name="Google Shape;51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Feature Engineering Process</a:t>
            </a:r>
            <a:endParaRPr b="1"/>
          </a:p>
        </p:txBody>
      </p:sp>
      <p:sp>
        <p:nvSpPr>
          <p:cNvPr id="518" name="Google Shape;518;p43"/>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You perform feature engineering once you have completed the first 5 steps in data exploration – </a:t>
            </a:r>
            <a:r>
              <a:rPr lang="en-IN" sz="2400" u="sng">
                <a:latin typeface="Times New Roman"/>
                <a:ea typeface="Times New Roman"/>
                <a:cs typeface="Times New Roman"/>
                <a:sym typeface="Times New Roman"/>
              </a:rPr>
              <a:t>Variable Identification, Univariate, Bivariate Analysis</a:t>
            </a:r>
            <a:r>
              <a:rPr lang="en-IN" sz="2400">
                <a:latin typeface="Times New Roman"/>
                <a:ea typeface="Times New Roman"/>
                <a:cs typeface="Times New Roman"/>
                <a:sym typeface="Times New Roman"/>
              </a:rPr>
              <a:t>, </a:t>
            </a:r>
            <a:r>
              <a:rPr lang="en-IN" sz="2400" u="sng">
                <a:latin typeface="Times New Roman"/>
                <a:ea typeface="Times New Roman"/>
                <a:cs typeface="Times New Roman"/>
                <a:sym typeface="Times New Roman"/>
              </a:rPr>
              <a:t>Missing Values Imputation</a:t>
            </a:r>
            <a:r>
              <a:rPr lang="en-IN" sz="2400">
                <a:latin typeface="Times New Roman"/>
                <a:ea typeface="Times New Roman"/>
                <a:cs typeface="Times New Roman"/>
                <a:sym typeface="Times New Roman"/>
              </a:rPr>
              <a:t> and </a:t>
            </a:r>
            <a:r>
              <a:rPr lang="en-IN" sz="2400" u="sng">
                <a:latin typeface="Times New Roman"/>
                <a:ea typeface="Times New Roman"/>
                <a:cs typeface="Times New Roman"/>
                <a:sym typeface="Times New Roman"/>
              </a:rPr>
              <a:t>Outliers Treatment</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Feature engineering itself can be divided in 2 steps: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Variable transformation.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Variable / Feature creation.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These two techniques are vital in data exploration and have a remarkable impact on the power of prediction.</a:t>
            </a:r>
            <a:endParaRPr sz="2400">
              <a:latin typeface="Times New Roman"/>
              <a:ea typeface="Times New Roman"/>
              <a:cs typeface="Times New Roman"/>
              <a:sym typeface="Times New Roman"/>
            </a:endParaRPr>
          </a:p>
        </p:txBody>
      </p:sp>
      <p:sp>
        <p:nvSpPr>
          <p:cNvPr id="519" name="Google Shape;51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Transformation</a:t>
            </a:r>
            <a:endParaRPr b="1"/>
          </a:p>
        </p:txBody>
      </p:sp>
      <p:sp>
        <p:nvSpPr>
          <p:cNvPr id="525" name="Google Shape;525;p4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In data modelling, transformation refers to the replacement of a variable by a function.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For instance, replacing a variable x by the square / cube root or logarithm x is a transformation.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In other words, transformation is a process that changes the distribution or relationship of a variable with others.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26" name="Google Shape;526;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When to use Variable Transformation</a:t>
            </a:r>
            <a:endParaRPr b="1"/>
          </a:p>
        </p:txBody>
      </p:sp>
      <p:sp>
        <p:nvSpPr>
          <p:cNvPr id="532" name="Google Shape;532;p4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When we want to </a:t>
            </a:r>
            <a:r>
              <a:rPr b="1" lang="en-IN" sz="2400">
                <a:latin typeface="Times New Roman"/>
                <a:ea typeface="Times New Roman"/>
                <a:cs typeface="Times New Roman"/>
                <a:sym typeface="Times New Roman"/>
              </a:rPr>
              <a:t>change the scale</a:t>
            </a:r>
            <a:r>
              <a:rPr lang="en-IN" sz="2400">
                <a:latin typeface="Times New Roman"/>
                <a:ea typeface="Times New Roman"/>
                <a:cs typeface="Times New Roman"/>
                <a:sym typeface="Times New Roman"/>
              </a:rPr>
              <a:t> of a variable or standardize the values of a variable for better understanding. While this transformation is a must if you have data in different scales, this transformation does not change the shape of the variable distribution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we can </a:t>
            </a:r>
            <a:r>
              <a:rPr b="1" lang="en-IN" sz="2400">
                <a:latin typeface="Times New Roman"/>
                <a:ea typeface="Times New Roman"/>
                <a:cs typeface="Times New Roman"/>
                <a:sym typeface="Times New Roman"/>
              </a:rPr>
              <a:t>transform complex non-linear relationships into linear relationships</a:t>
            </a:r>
            <a:r>
              <a:rPr lang="en-IN" sz="2400">
                <a:latin typeface="Times New Roman"/>
                <a:ea typeface="Times New Roman"/>
                <a:cs typeface="Times New Roman"/>
                <a:sym typeface="Times New Roman"/>
              </a:rPr>
              <a:t>. Existence of a linear relationship between variables is easier to comprehend compared to a non-linear or curved relation.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Transformation helps us to convert a non-linear relation into linear relation.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Scatter plot can be used to find the relationship between two continuous variables.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These transformations also improve the prediction.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Log transformation is one of the commonly used transformation technique used in these situations</a:t>
            </a:r>
            <a:endParaRPr/>
          </a:p>
        </p:txBody>
      </p:sp>
      <p:sp>
        <p:nvSpPr>
          <p:cNvPr id="533" name="Google Shape;53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34" name="Google Shape;534;p45"/>
          <p:cNvPicPr preferRelativeResize="0"/>
          <p:nvPr/>
        </p:nvPicPr>
        <p:blipFill rotWithShape="1">
          <a:blip r:embed="rId3">
            <a:alphaModFix/>
          </a:blip>
          <a:srcRect b="36908" l="31118" r="31381" t="45371"/>
          <a:stretch/>
        </p:blipFill>
        <p:spPr>
          <a:xfrm>
            <a:off x="3586844" y="5324262"/>
            <a:ext cx="4572000" cy="1214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When to use Variable Transformation</a:t>
            </a:r>
            <a:endParaRPr b="1"/>
          </a:p>
        </p:txBody>
      </p:sp>
      <p:sp>
        <p:nvSpPr>
          <p:cNvPr id="540" name="Google Shape;540;p4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Symmetric distribution is preferred over skewed distribution</a:t>
            </a:r>
            <a:r>
              <a:rPr lang="en-IN" sz="2400">
                <a:latin typeface="Times New Roman"/>
                <a:ea typeface="Times New Roman"/>
                <a:cs typeface="Times New Roman"/>
                <a:sym typeface="Times New Roman"/>
              </a:rPr>
              <a:t> as it is easier to interpret and generate inferences.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Some modeling techniques requires normal distribution of variables. So, whenever we have a skewed distribution, we can use transformations which reduce skewness.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For right skewed distribution, we take square / cube root or logarithm of variable.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left skewed, we take square / cube or exponential of variables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41" name="Google Shape;54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42" name="Google Shape;542;p46"/>
          <p:cNvPicPr preferRelativeResize="0"/>
          <p:nvPr/>
        </p:nvPicPr>
        <p:blipFill rotWithShape="1">
          <a:blip r:embed="rId3">
            <a:alphaModFix/>
          </a:blip>
          <a:srcRect b="26158" l="13991" r="14253" t="34022"/>
          <a:stretch/>
        </p:blipFill>
        <p:spPr>
          <a:xfrm>
            <a:off x="1721892" y="3809360"/>
            <a:ext cx="8748215" cy="272955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When to use Variable Transformation</a:t>
            </a:r>
            <a:endParaRPr b="1"/>
          </a:p>
        </p:txBody>
      </p:sp>
      <p:sp>
        <p:nvSpPr>
          <p:cNvPr id="548" name="Google Shape;548;p47"/>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Variable Transformation is also done from an</a:t>
            </a:r>
            <a:r>
              <a:rPr b="1" lang="en-IN" sz="2400">
                <a:latin typeface="Times New Roman"/>
                <a:ea typeface="Times New Roman"/>
                <a:cs typeface="Times New Roman"/>
                <a:sym typeface="Times New Roman"/>
              </a:rPr>
              <a:t> implementation point of view</a:t>
            </a:r>
            <a:r>
              <a:rPr lang="en-IN" sz="2400">
                <a:latin typeface="Times New Roman"/>
                <a:ea typeface="Times New Roman"/>
                <a:cs typeface="Times New Roman"/>
                <a:sym typeface="Times New Roman"/>
              </a:rPr>
              <a:t> (Human involvement).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one of the project on employee performance, It is found that age has direct correlation with performance of the employee i.e. higher the age, better the performance.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From an implementation stand point, launching age based progamme might present implementation challenge.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However, categorizing the sales agents in three age group buckets of &lt;30 years, 30-45 years and &gt;45  and then formulating three different strategies for each group is a judicious approach.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categorization technique is known as Binning of Variables.</a:t>
            </a:r>
            <a:endParaRPr/>
          </a:p>
        </p:txBody>
      </p:sp>
      <p:sp>
        <p:nvSpPr>
          <p:cNvPr id="549" name="Google Shape;54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for Variable Transformation</a:t>
            </a:r>
            <a:endParaRPr b="1"/>
          </a:p>
        </p:txBody>
      </p:sp>
      <p:sp>
        <p:nvSpPr>
          <p:cNvPr id="555" name="Google Shape;555;p48"/>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Logarithm: </a:t>
            </a:r>
            <a:r>
              <a:rPr lang="en-IN" sz="2400">
                <a:latin typeface="Times New Roman"/>
                <a:ea typeface="Times New Roman"/>
                <a:cs typeface="Times New Roman"/>
                <a:sym typeface="Times New Roman"/>
              </a:rPr>
              <a:t>Log of a variable is a common transformation method used to change the shape of distribution of the variable on a distribution plot. It is generally used for reducing right skewness of variables. Though, It can’t be applied to zero or negative values as well.</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Square / Cube root: </a:t>
            </a:r>
            <a:r>
              <a:rPr lang="en-IN" sz="2400">
                <a:latin typeface="Times New Roman"/>
                <a:ea typeface="Times New Roman"/>
                <a:cs typeface="Times New Roman"/>
                <a:sym typeface="Times New Roman"/>
              </a:rPr>
              <a:t>The square and cube root of a variable has a sound effect on variable distribution. However, it is not as significant as logarithmic transformation. Cube root has its own advantage. It can be applied to negative values including zero. Square root can be applied to positive values including zero.</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Binning: </a:t>
            </a:r>
            <a:r>
              <a:rPr lang="en-IN" sz="2400">
                <a:latin typeface="Times New Roman"/>
                <a:ea typeface="Times New Roman"/>
                <a:cs typeface="Times New Roman"/>
                <a:sym typeface="Times New Roman"/>
              </a:rPr>
              <a:t>It is used to categorize variables. It is performed on original values, percentile or frequency. Decision of categorization technique is based on business understanding. For example, we can categorize income in three categories, namely: High, Average and Low.</a:t>
            </a:r>
            <a:r>
              <a:rPr b="1" lang="en-IN" sz="2400">
                <a:latin typeface="Times New Roman"/>
                <a:ea typeface="Times New Roman"/>
                <a:cs typeface="Times New Roman"/>
                <a:sym typeface="Times New Roman"/>
              </a:rPr>
              <a:t> </a:t>
            </a:r>
            <a:r>
              <a:rPr lang="en-IN" sz="2400">
                <a:latin typeface="Times New Roman"/>
                <a:ea typeface="Times New Roman"/>
                <a:cs typeface="Times New Roman"/>
                <a:sym typeface="Times New Roman"/>
              </a:rPr>
              <a:t>We can also perform co-variate binning which depends on the value of more than one variables.</a:t>
            </a:r>
            <a:endParaRPr/>
          </a:p>
        </p:txBody>
      </p:sp>
      <p:sp>
        <p:nvSpPr>
          <p:cNvPr id="556" name="Google Shape;556;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Creation and its benefits</a:t>
            </a:r>
            <a:endParaRPr b="1"/>
          </a:p>
        </p:txBody>
      </p:sp>
      <p:sp>
        <p:nvSpPr>
          <p:cNvPr id="562" name="Google Shape;562;p49"/>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Feature / Variable creation is a process to generate a new variables / features based on existing variable(s).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example, say, we have date(dd-mm-yy) as an input variable in a data set.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We can generate new variables like day, month, year, week, weekday that may have better relationship with target variable.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step is used to highlight the hidden relationship in a variable:</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63" name="Google Shape;56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64" name="Google Shape;564;p49"/>
          <p:cNvPicPr preferRelativeResize="0"/>
          <p:nvPr/>
        </p:nvPicPr>
        <p:blipFill rotWithShape="1">
          <a:blip r:embed="rId3">
            <a:alphaModFix/>
          </a:blip>
          <a:srcRect b="26156" l="21157" r="50410" t="54927"/>
          <a:stretch/>
        </p:blipFill>
        <p:spPr>
          <a:xfrm>
            <a:off x="3043451" y="3926620"/>
            <a:ext cx="6496334" cy="24297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CONTENTS</a:t>
            </a:r>
            <a:endParaRPr b="1"/>
          </a:p>
        </p:txBody>
      </p:sp>
      <p:sp>
        <p:nvSpPr>
          <p:cNvPr id="236" name="Google Shape;236;p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800"/>
              <a:buChar char="•"/>
            </a:pPr>
            <a:r>
              <a:rPr lang="en-IN">
                <a:latin typeface="Times New Roman"/>
                <a:ea typeface="Times New Roman"/>
                <a:cs typeface="Times New Roman"/>
                <a:sym typeface="Times New Roman"/>
              </a:rPr>
              <a:t>What is data? </a:t>
            </a:r>
            <a:endParaRPr/>
          </a:p>
          <a:p>
            <a:pPr indent="-228600" lvl="0" marL="228600" rtl="0" algn="just">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Why use data?</a:t>
            </a:r>
            <a:endParaRPr/>
          </a:p>
          <a:p>
            <a:pPr indent="-228600" lvl="0" marL="228600" rtl="0" algn="just">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What types of data exists?</a:t>
            </a:r>
            <a:endParaRPr/>
          </a:p>
          <a:p>
            <a:pPr indent="-228600" lvl="0" marL="228600" rtl="0" algn="just">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Exploratory data analysis EDA</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Steps for data exploration and preparation</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Missing value treatment</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Outlier detection and treatment</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The art of Feature Engineering</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237" name="Google Shape;2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0"/>
          <p:cNvSpPr txBox="1"/>
          <p:nvPr>
            <p:ph type="title"/>
          </p:nvPr>
        </p:nvSpPr>
        <p:spPr>
          <a:xfrm>
            <a:off x="838200" y="-159544"/>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Creation and its benefits</a:t>
            </a:r>
            <a:endParaRPr b="1"/>
          </a:p>
        </p:txBody>
      </p:sp>
      <p:sp>
        <p:nvSpPr>
          <p:cNvPr id="570" name="Google Shape;570;p50"/>
          <p:cNvSpPr txBox="1"/>
          <p:nvPr>
            <p:ph idx="1" type="body"/>
          </p:nvPr>
        </p:nvSpPr>
        <p:spPr>
          <a:xfrm>
            <a:off x="533684" y="868363"/>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Creating derived variables:</a:t>
            </a:r>
            <a:r>
              <a:rPr lang="en-IN" sz="2400">
                <a:latin typeface="Times New Roman"/>
                <a:ea typeface="Times New Roman"/>
                <a:cs typeface="Times New Roman"/>
                <a:sym typeface="Times New Roman"/>
              </a:rPr>
              <a:t> This refers to creating new variables from existing variable(s) using set of functions or different methods.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 a dataset which has variable age has missing values. To predict missing values, we used the salutation (Master, Mr, Miss, Mrs) of name as a new variable. </a:t>
            </a:r>
            <a:endParaRPr/>
          </a:p>
          <a:p>
            <a:pPr indent="-76200" lvl="0" marL="22860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Creating dummy/indicator variables: </a:t>
            </a:r>
            <a:r>
              <a:rPr lang="en-IN" sz="2400">
                <a:latin typeface="Times New Roman"/>
                <a:ea typeface="Times New Roman"/>
                <a:cs typeface="Times New Roman"/>
                <a:sym typeface="Times New Roman"/>
              </a:rPr>
              <a:t>One of the most common application of dummy variable is to convert categorical variable into numerical variables.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is useful to take categorical variable as a predictor in statistical models.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take a variable ‘gender’. We can produce two variables, namely,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Var_Male</a:t>
            </a:r>
            <a:r>
              <a:rPr lang="en-IN" sz="2400">
                <a:latin typeface="Times New Roman"/>
                <a:ea typeface="Times New Roman"/>
                <a:cs typeface="Times New Roman"/>
                <a:sym typeface="Times New Roman"/>
              </a:rPr>
              <a:t>” with values 1 (Male) and 0 (No male) and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Var_Female</a:t>
            </a:r>
            <a:r>
              <a:rPr lang="en-IN" sz="2400">
                <a:latin typeface="Times New Roman"/>
                <a:ea typeface="Times New Roman"/>
                <a:cs typeface="Times New Roman"/>
                <a:sym typeface="Times New Roman"/>
              </a:rPr>
              <a:t>” with values 1 (Female) and 0 (No Female). </a:t>
            </a:r>
            <a:endParaRPr sz="2400">
              <a:latin typeface="Times New Roman"/>
              <a:ea typeface="Times New Roman"/>
              <a:cs typeface="Times New Roman"/>
              <a:sym typeface="Times New Roman"/>
            </a:endParaRPr>
          </a:p>
        </p:txBody>
      </p:sp>
      <p:sp>
        <p:nvSpPr>
          <p:cNvPr id="571" name="Google Shape;571;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72" name="Google Shape;572;p50"/>
          <p:cNvPicPr preferRelativeResize="0"/>
          <p:nvPr/>
        </p:nvPicPr>
        <p:blipFill rotWithShape="1">
          <a:blip r:embed="rId3">
            <a:alphaModFix/>
          </a:blip>
          <a:srcRect b="34917" l="39067" r="39665" t="43181"/>
          <a:stretch/>
        </p:blipFill>
        <p:spPr>
          <a:xfrm>
            <a:off x="9308016" y="4073809"/>
            <a:ext cx="2593075" cy="150125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References</a:t>
            </a:r>
            <a:endParaRPr b="1"/>
          </a:p>
        </p:txBody>
      </p:sp>
      <p:sp>
        <p:nvSpPr>
          <p:cNvPr id="578" name="Google Shape;578;p51"/>
          <p:cNvSpPr txBox="1"/>
          <p:nvPr>
            <p:ph idx="1" type="body"/>
          </p:nvPr>
        </p:nvSpPr>
        <p:spPr>
          <a:xfrm>
            <a:off x="533683" y="1050925"/>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b="1" lang="en-IN" sz="2000">
                <a:latin typeface="Times New Roman"/>
                <a:ea typeface="Times New Roman"/>
                <a:cs typeface="Times New Roman"/>
                <a:sym typeface="Times New Roman"/>
              </a:rPr>
              <a:t>Books and Journals</a:t>
            </a:r>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Understanding Machine Learning: From Theory to Algorithms by Shai Shalev-Shwartz and Shai Ben-David-Cambridge University Press 2014</a:t>
            </a:r>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Introduction to machine Learning – the Wikipedia Guide by Osman Omer.</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Video Link-</a:t>
            </a:r>
            <a:endParaRPr b="1" sz="2000" u="sng">
              <a:solidFill>
                <a:schemeClr val="hlink"/>
              </a:solidFill>
              <a:latin typeface="Times New Roman"/>
              <a:ea typeface="Times New Roman"/>
              <a:cs typeface="Times New Roman"/>
              <a:sym typeface="Times New Roman"/>
              <a:hlinkClick r:id="rId3"/>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4"/>
              </a:rPr>
              <a:t>https://www.youtube.com/watch?v=9f-GarcDY58</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5"/>
              </a:rPr>
              <a:t>https://www.youtube.com/watch?v=GwIo3gDZCVQ</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Web Link-</a:t>
            </a:r>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6"/>
              </a:rPr>
              <a:t>https://www.analyticsvidhya.com/blog/2016/01/guide-data-exploration/</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7"/>
              </a:rPr>
              <a:t>https://towardsdatascience.com/exploratory-data-analysis-8fc1cb20fd15</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8"/>
              </a:rPr>
              <a:t>https://towardsdatascience.com/a-gentle-introduction-to-exploratory-data-analysis-f11d843b8184</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579" name="Google Shape;57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2"/>
          <p:cNvSpPr/>
          <p:nvPr/>
        </p:nvSpPr>
        <p:spPr>
          <a:xfrm>
            <a:off x="0" y="0"/>
            <a:ext cx="12192000" cy="4686918"/>
          </a:xfrm>
          <a:prstGeom prst="rect">
            <a:avLst/>
          </a:prstGeom>
          <a:solidFill>
            <a:srgbClr val="385623">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N" sz="1800" u="none" cap="none" strike="noStrike">
                <a:solidFill>
                  <a:srgbClr val="FFFFFF"/>
                </a:solidFill>
                <a:latin typeface="Calibri"/>
                <a:ea typeface="Calibri"/>
                <a:cs typeface="Calibri"/>
                <a:sym typeface="Calibri"/>
              </a:rPr>
              <a:t> </a:t>
            </a:r>
            <a:endParaRPr/>
          </a:p>
        </p:txBody>
      </p:sp>
      <p:cxnSp>
        <p:nvCxnSpPr>
          <p:cNvPr id="585" name="Google Shape;585;p52"/>
          <p:cNvCxnSpPr/>
          <p:nvPr/>
        </p:nvCxnSpPr>
        <p:spPr>
          <a:xfrm>
            <a:off x="9347200" y="0"/>
            <a:ext cx="1828800" cy="1828800"/>
          </a:xfrm>
          <a:prstGeom prst="straightConnector1">
            <a:avLst/>
          </a:prstGeom>
          <a:noFill/>
          <a:ln cap="flat" cmpd="sng" w="9525">
            <a:solidFill>
              <a:schemeClr val="accent2"/>
            </a:solidFill>
            <a:prstDash val="solid"/>
            <a:miter lim="800000"/>
            <a:headEnd len="sm" w="sm" type="none"/>
            <a:tailEnd len="sm" w="sm" type="none"/>
          </a:ln>
        </p:spPr>
      </p:cxnSp>
      <p:cxnSp>
        <p:nvCxnSpPr>
          <p:cNvPr id="586" name="Google Shape;586;p52"/>
          <p:cNvCxnSpPr/>
          <p:nvPr/>
        </p:nvCxnSpPr>
        <p:spPr>
          <a:xfrm>
            <a:off x="10169129" y="0"/>
            <a:ext cx="663972" cy="663972"/>
          </a:xfrm>
          <a:prstGeom prst="straightConnector1">
            <a:avLst/>
          </a:prstGeom>
          <a:noFill/>
          <a:ln cap="flat" cmpd="sng" w="9525">
            <a:solidFill>
              <a:schemeClr val="accent2"/>
            </a:solidFill>
            <a:prstDash val="solid"/>
            <a:miter lim="800000"/>
            <a:headEnd len="sm" w="sm" type="none"/>
            <a:tailEnd len="sm" w="sm" type="none"/>
          </a:ln>
        </p:spPr>
      </p:cxnSp>
      <p:cxnSp>
        <p:nvCxnSpPr>
          <p:cNvPr id="587" name="Google Shape;587;p52"/>
          <p:cNvCxnSpPr/>
          <p:nvPr/>
        </p:nvCxnSpPr>
        <p:spPr>
          <a:xfrm>
            <a:off x="733427" y="6294599"/>
            <a:ext cx="558345" cy="558345"/>
          </a:xfrm>
          <a:prstGeom prst="straightConnector1">
            <a:avLst/>
          </a:prstGeom>
          <a:noFill/>
          <a:ln cap="flat" cmpd="sng" w="9525">
            <a:solidFill>
              <a:schemeClr val="accent2"/>
            </a:solidFill>
            <a:prstDash val="solid"/>
            <a:miter lim="800000"/>
            <a:headEnd len="sm" w="sm" type="none"/>
            <a:tailEnd len="sm" w="sm" type="none"/>
          </a:ln>
        </p:spPr>
      </p:cxnSp>
      <p:cxnSp>
        <p:nvCxnSpPr>
          <p:cNvPr id="588" name="Google Shape;588;p52"/>
          <p:cNvCxnSpPr/>
          <p:nvPr/>
        </p:nvCxnSpPr>
        <p:spPr>
          <a:xfrm>
            <a:off x="390527" y="5129691"/>
            <a:ext cx="1728311" cy="1728311"/>
          </a:xfrm>
          <a:prstGeom prst="straightConnector1">
            <a:avLst/>
          </a:prstGeom>
          <a:noFill/>
          <a:ln cap="flat" cmpd="sng" w="9525">
            <a:solidFill>
              <a:schemeClr val="accent2"/>
            </a:solidFill>
            <a:prstDash val="solid"/>
            <a:miter lim="800000"/>
            <a:headEnd len="sm" w="sm" type="none"/>
            <a:tailEnd len="sm" w="sm" type="none"/>
          </a:ln>
        </p:spPr>
      </p:cxnSp>
      <p:sp>
        <p:nvSpPr>
          <p:cNvPr id="589" name="Google Shape;589;p52"/>
          <p:cNvSpPr txBox="1"/>
          <p:nvPr/>
        </p:nvSpPr>
        <p:spPr>
          <a:xfrm>
            <a:off x="1485903" y="2249080"/>
            <a:ext cx="10725148" cy="1231106"/>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0000"/>
              </a:buClr>
              <a:buSzPts val="8000"/>
              <a:buFont typeface="Times"/>
              <a:buNone/>
            </a:pPr>
            <a:r>
              <a:rPr b="1" i="0" lang="en-IN" sz="8000" u="none" cap="none" strike="noStrike">
                <a:solidFill>
                  <a:srgbClr val="FF0000"/>
                </a:solidFill>
                <a:latin typeface="Times"/>
                <a:ea typeface="Times"/>
                <a:cs typeface="Times"/>
                <a:sym typeface="Times"/>
              </a:rPr>
              <a:t>THANK YOU</a:t>
            </a:r>
            <a:endParaRPr/>
          </a:p>
        </p:txBody>
      </p:sp>
      <p:sp>
        <p:nvSpPr>
          <p:cNvPr id="590" name="Google Shape;590;p52"/>
          <p:cNvSpPr/>
          <p:nvPr/>
        </p:nvSpPr>
        <p:spPr>
          <a:xfrm>
            <a:off x="2641601" y="1214279"/>
            <a:ext cx="2430463" cy="3225800"/>
          </a:xfrm>
          <a:custGeom>
            <a:rect b="b" l="l" r="r" t="t"/>
            <a:pathLst>
              <a:path extrusionOk="0" h="3225800" w="2430463">
                <a:moveTo>
                  <a:pt x="2430463" y="2413000"/>
                </a:moveTo>
                <a:lnTo>
                  <a:pt x="1612900" y="3225800"/>
                </a:lnTo>
                <a:lnTo>
                  <a:pt x="0" y="1612900"/>
                </a:lnTo>
                <a:lnTo>
                  <a:pt x="1612900" y="0"/>
                </a:lnTo>
                <a:lnTo>
                  <a:pt x="2430463" y="817563"/>
                </a:lnTo>
              </a:path>
            </a:pathLst>
          </a:cu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1" name="Google Shape;591;p52"/>
          <p:cNvSpPr/>
          <p:nvPr/>
        </p:nvSpPr>
        <p:spPr>
          <a:xfrm>
            <a:off x="2898775" y="1214279"/>
            <a:ext cx="2430463" cy="3225800"/>
          </a:xfrm>
          <a:custGeom>
            <a:rect b="b" l="l" r="r" t="t"/>
            <a:pathLst>
              <a:path extrusionOk="0" h="3225800" w="2430463">
                <a:moveTo>
                  <a:pt x="2430463" y="2413000"/>
                </a:moveTo>
                <a:lnTo>
                  <a:pt x="1612900" y="3225800"/>
                </a:lnTo>
                <a:lnTo>
                  <a:pt x="0" y="1612900"/>
                </a:lnTo>
                <a:lnTo>
                  <a:pt x="1612900" y="0"/>
                </a:lnTo>
                <a:lnTo>
                  <a:pt x="2430463" y="817563"/>
                </a:lnTo>
              </a:path>
            </a:pathLst>
          </a:cu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92" name="Google Shape;592;p52"/>
          <p:cNvGrpSpPr/>
          <p:nvPr/>
        </p:nvGrpSpPr>
        <p:grpSpPr>
          <a:xfrm>
            <a:off x="237521" y="152400"/>
            <a:ext cx="410563" cy="1612900"/>
            <a:chOff x="83821" y="0"/>
            <a:chExt cx="219636" cy="903079"/>
          </a:xfrm>
        </p:grpSpPr>
        <p:sp>
          <p:nvSpPr>
            <p:cNvPr id="593" name="Google Shape;593;p52"/>
            <p:cNvSpPr/>
            <p:nvPr/>
          </p:nvSpPr>
          <p:spPr>
            <a:xfrm>
              <a:off x="84026" y="0"/>
              <a:ext cx="219431" cy="210952"/>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52"/>
            <p:cNvSpPr/>
            <p:nvPr/>
          </p:nvSpPr>
          <p:spPr>
            <a:xfrm>
              <a:off x="84262" y="408599"/>
              <a:ext cx="219194" cy="49448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Google Shape;595;p52"/>
            <p:cNvSpPr/>
            <p:nvPr/>
          </p:nvSpPr>
          <p:spPr>
            <a:xfrm>
              <a:off x="83821" y="210952"/>
              <a:ext cx="217937" cy="2209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96" name="Google Shape;596;p52"/>
            <p:cNvGraphicFramePr/>
            <p:nvPr/>
          </p:nvGraphicFramePr>
          <p:xfrm>
            <a:off x="100420" y="236973"/>
            <a:ext cx="183878" cy="183422"/>
          </p:xfrm>
          <a:graphic>
            <a:graphicData uri="http://schemas.openxmlformats.org/presentationml/2006/ole">
              <mc:AlternateContent>
                <mc:Choice Requires="v">
                  <p:oleObj r:id="rId4" imgH="183422" imgW="183878" progId="" spid="_x0000_s1">
                    <p:embed/>
                  </p:oleObj>
                </mc:Choice>
                <mc:Fallback>
                  <p:oleObj r:id="rId5" imgH="183422" imgW="183878" progId="">
                    <p:embed/>
                    <p:pic>
                      <p:nvPicPr>
                        <p:cNvPr id="596" name="Google Shape;596;p52"/>
                        <p:cNvPicPr preferRelativeResize="0"/>
                        <p:nvPr/>
                      </p:nvPicPr>
                      <p:blipFill rotWithShape="1">
                        <a:blip r:embed="rId6">
                          <a:alphaModFix/>
                        </a:blip>
                        <a:srcRect b="0" l="0" r="0" t="0"/>
                        <a:stretch/>
                      </p:blipFill>
                      <p:spPr>
                        <a:xfrm>
                          <a:off x="100420" y="236973"/>
                          <a:ext cx="183878" cy="183422"/>
                        </a:xfrm>
                        <a:prstGeom prst="rect">
                          <a:avLst/>
                        </a:prstGeom>
                        <a:noFill/>
                        <a:ln>
                          <a:noFill/>
                        </a:ln>
                      </p:spPr>
                    </p:pic>
                  </p:oleObj>
                </mc:Fallback>
              </mc:AlternateContent>
            </a:graphicData>
          </a:graphic>
        </p:graphicFrame>
      </p:grpSp>
      <p:sp>
        <p:nvSpPr>
          <p:cNvPr id="597" name="Google Shape;597;p52"/>
          <p:cNvSpPr/>
          <p:nvPr/>
        </p:nvSpPr>
        <p:spPr>
          <a:xfrm>
            <a:off x="4062249" y="539444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What is Data?</a:t>
            </a:r>
            <a:endParaRPr b="1"/>
          </a:p>
        </p:txBody>
      </p:sp>
      <p:sp>
        <p:nvSpPr>
          <p:cNvPr id="243" name="Google Shape;2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44" name="Google Shape;244;p6"/>
          <p:cNvSpPr txBox="1"/>
          <p:nvPr>
            <p:ph idx="1" type="body"/>
          </p:nvPr>
        </p:nvSpPr>
        <p:spPr>
          <a:xfrm>
            <a:off x="838200" y="1173707"/>
            <a:ext cx="10515600" cy="500325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Data is used to describe things by assigning a value to them. The values are then organized, processed, and presented within a given context so that it becomes useful. </a:t>
            </a:r>
            <a:endParaRPr/>
          </a:p>
        </p:txBody>
      </p:sp>
      <p:pic>
        <p:nvPicPr>
          <p:cNvPr id="245" name="Google Shape;245;p6"/>
          <p:cNvPicPr preferRelativeResize="0"/>
          <p:nvPr/>
        </p:nvPicPr>
        <p:blipFill rotWithShape="1">
          <a:blip r:embed="rId3">
            <a:alphaModFix/>
          </a:blip>
          <a:srcRect b="0" l="0" r="0" t="0"/>
          <a:stretch/>
        </p:blipFill>
        <p:spPr>
          <a:xfrm>
            <a:off x="2322679" y="2099396"/>
            <a:ext cx="7899494" cy="44395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use Data?</a:t>
            </a:r>
            <a:endParaRPr b="1"/>
          </a:p>
        </p:txBody>
      </p:sp>
      <p:sp>
        <p:nvSpPr>
          <p:cNvPr id="251" name="Google Shape;251;p7"/>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People turn to data because they have a story to tell or a problem to solve.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Most people start with a question, and then look to data for answers.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Exploring data without a defined question, sometimes referred to as “data mining”, can sometimes reveal interesting patterns in the data that are worth exploring.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Regardless of what leads you to look at data, thinking about your audience (your staff, supervisor, Board members, etc.) is helpful to shape the story and guide your thinking about the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Whenever you look at data, it is important to be open to unexpected patterns, explanations, and unusual results.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Sometimes the most interesting stories to be told with data are not the ones you set out to tell.</a:t>
            </a:r>
            <a:endParaRPr sz="2000">
              <a:latin typeface="Times New Roman"/>
              <a:ea typeface="Times New Roman"/>
              <a:cs typeface="Times New Roman"/>
              <a:sym typeface="Times New Roman"/>
            </a:endParaRPr>
          </a:p>
        </p:txBody>
      </p:sp>
      <p:sp>
        <p:nvSpPr>
          <p:cNvPr id="252" name="Google Shape;2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Types of data</a:t>
            </a:r>
            <a:endParaRPr b="1"/>
          </a:p>
        </p:txBody>
      </p:sp>
      <p:sp>
        <p:nvSpPr>
          <p:cNvPr id="258" name="Google Shape;258;p8"/>
          <p:cNvSpPr txBox="1"/>
          <p:nvPr>
            <p:ph idx="1" type="body"/>
          </p:nvPr>
        </p:nvSpPr>
        <p:spPr>
          <a:xfrm>
            <a:off x="412296" y="2344075"/>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Data is used to describe things by assigning a value to them.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values are then organized, processed, and presented within a given context so that it becomes useful.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Data can be in different forms: qualitative and quantitative.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p:txBody>
      </p:sp>
      <p:sp>
        <p:nvSpPr>
          <p:cNvPr id="259" name="Google Shape;25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Qualitative  Data</a:t>
            </a:r>
            <a:endParaRPr b="1"/>
          </a:p>
        </p:txBody>
      </p:sp>
      <p:sp>
        <p:nvSpPr>
          <p:cNvPr id="265" name="Google Shape;265;p9"/>
          <p:cNvSpPr txBox="1"/>
          <p:nvPr>
            <p:ph idx="1" type="body"/>
          </p:nvPr>
        </p:nvSpPr>
        <p:spPr>
          <a:xfrm>
            <a:off x="412296" y="1108076"/>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“Qualitative data” is data that uses words and descriptions.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Qualitative data can be observed but is subjective and therefore difficult to use for the purposes of making comparisons.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Descriptions of texture, taste, or an experience are all examples of qualitative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Qualitative data collection methods include focus groups, interviews, or open-ended items on a survey.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questionnaires do not collect qualitative data, but it is helpful to be aware of the differentiation.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qualitative data that describes the cup of coffee are that it has a strong taste and robust aroma.</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are two types of qualitative data: nominal and ordinal.</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66" name="Google Shape;26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COLOR-A33">
      <a:dk1>
        <a:srgbClr val="000000"/>
      </a:dk1>
      <a:lt1>
        <a:srgbClr val="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2019-01-09T10:33:58Z</dcterms:created>
  <dc:creator>Branding</dc:creator>
</cp:coreProperties>
</file>